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8229600" cx="14630400"/>
  <p:notesSz cx="8229600" cy="14630400"/>
  <p:embeddedFontLst>
    <p:embeddedFont>
      <p:font typeface="Raleway"/>
      <p:regular r:id="rId15"/>
      <p:bold r:id="rId16"/>
      <p:italic r:id="rId17"/>
      <p:boldItalic r:id="rId18"/>
    </p:embeddedFont>
    <p:embeddedFont>
      <p:font typeface="Robo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11" Type="http://schemas.openxmlformats.org/officeDocument/2006/relationships/slide" Target="slides/slide7.xml"/><Relationship Id="rId22" Type="http://schemas.openxmlformats.org/officeDocument/2006/relationships/font" Target="fonts/Roboto-boldItalic.fntdata"/><Relationship Id="rId10" Type="http://schemas.openxmlformats.org/officeDocument/2006/relationships/slide" Target="slides/slide6.xml"/><Relationship Id="rId21" Type="http://schemas.openxmlformats.org/officeDocument/2006/relationships/font" Target="fonts/Roboto-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aleway-regular.fntdata"/><Relationship Id="rId14" Type="http://schemas.openxmlformats.org/officeDocument/2006/relationships/slide" Target="slides/slide10.xml"/><Relationship Id="rId17" Type="http://schemas.openxmlformats.org/officeDocument/2006/relationships/font" Target="fonts/Raleway-italic.fntdata"/><Relationship Id="rId16" Type="http://schemas.openxmlformats.org/officeDocument/2006/relationships/font" Target="fonts/Raleway-bold.fntdata"/><Relationship Id="rId5" Type="http://schemas.openxmlformats.org/officeDocument/2006/relationships/slide" Target="slides/slide1.xml"/><Relationship Id="rId19" Type="http://schemas.openxmlformats.org/officeDocument/2006/relationships/font" Target="fonts/Roboto-regular.fntdata"/><Relationship Id="rId6" Type="http://schemas.openxmlformats.org/officeDocument/2006/relationships/slide" Target="slides/slide2.xml"/><Relationship Id="rId18" Type="http://schemas.openxmlformats.org/officeDocument/2006/relationships/font" Target="fonts/Raleway-boldItalic.fntdata"/><Relationship Id="rId7" Type="http://schemas.openxmlformats.org/officeDocument/2006/relationships/slide" Target="slides/slide3.xml"/><Relationship Id="rId8" Type="http://schemas.openxmlformats.org/officeDocument/2006/relationships/slide" Target="slides/slide4.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1100"/>
              <a:buNone/>
            </a:pPr>
            <a:r>
              <a:rPr lang="en-US" sz="1100">
                <a:latin typeface="Arial"/>
                <a:ea typeface="Arial"/>
                <a:cs typeface="Arial"/>
                <a:sym typeface="Arial"/>
              </a:rPr>
              <a:t>“Good afternoon everyone. My name is </a:t>
            </a:r>
            <a:r>
              <a:rPr b="1" lang="en-US" sz="1100">
                <a:latin typeface="Arial"/>
                <a:ea typeface="Arial"/>
                <a:cs typeface="Arial"/>
                <a:sym typeface="Arial"/>
              </a:rPr>
              <a:t>Rohan Khandelwal</a:t>
            </a:r>
            <a:r>
              <a:rPr lang="en-US" sz="1100">
                <a:latin typeface="Arial"/>
                <a:ea typeface="Arial"/>
                <a:cs typeface="Arial"/>
                <a:sym typeface="Arial"/>
              </a:rPr>
              <a:t>, and this is my teammate </a:t>
            </a:r>
            <a:r>
              <a:rPr b="1" lang="en-US" sz="1100">
                <a:latin typeface="Arial"/>
                <a:ea typeface="Arial"/>
                <a:cs typeface="Arial"/>
                <a:sym typeface="Arial"/>
              </a:rPr>
              <a:t>Rupesh Sasmal</a:t>
            </a:r>
            <a:r>
              <a:rPr lang="en-US" sz="1100">
                <a:latin typeface="Arial"/>
                <a:ea typeface="Arial"/>
                <a:cs typeface="Arial"/>
                <a:sym typeface="Arial"/>
              </a:rPr>
              <a:t>. Today, we are presenting our project titled </a:t>
            </a:r>
            <a:r>
              <a:rPr lang="en-US" sz="1100">
                <a:latin typeface="Arial"/>
                <a:ea typeface="Arial"/>
                <a:cs typeface="Arial"/>
                <a:sym typeface="Arial"/>
              </a:rPr>
              <a:t>predicting</a:t>
            </a:r>
            <a:r>
              <a:rPr lang="en-US" sz="1100">
                <a:latin typeface="Arial"/>
                <a:ea typeface="Arial"/>
                <a:cs typeface="Arial"/>
                <a:sym typeface="Arial"/>
              </a:rPr>
              <a:t> diabetic patients health outcomes. We will walk you through the full pipeline—from problem motivation, dataset analysis, preprocessing, model building, clustering, results, and final conclusions.”</a:t>
            </a:r>
            <a:endParaRPr/>
          </a:p>
        </p:txBody>
      </p:sp>
      <p:sp>
        <p:nvSpPr>
          <p:cNvPr id="54" name="Google Shape;5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0" name="Google Shape;210;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“We would like to sincerely thank </a:t>
            </a:r>
            <a:r>
              <a:rPr b="1" lang="en-US" sz="1100">
                <a:latin typeface="Arial"/>
                <a:ea typeface="Arial"/>
                <a:cs typeface="Arial"/>
                <a:sym typeface="Arial"/>
              </a:rPr>
              <a:t>Professor Jingyu Liu</a:t>
            </a:r>
            <a:r>
              <a:rPr lang="en-US" sz="1100">
                <a:latin typeface="Arial"/>
                <a:ea typeface="Arial"/>
                <a:cs typeface="Arial"/>
                <a:sym typeface="Arial"/>
              </a:rPr>
              <a:t> for continuous guidance, and the UCI / Kaggle dataset resource for providing data support.</a:t>
            </a:r>
            <a:endParaRPr sz="1100">
              <a:latin typeface="Arial"/>
              <a:ea typeface="Arial"/>
              <a:cs typeface="Arial"/>
              <a:sym typeface="Arial"/>
            </a:endParaRPr>
          </a:p>
          <a:p>
            <a:pPr indent="0" lvl="0" marL="0" rtl="0" algn="l">
              <a:spcBef>
                <a:spcPts val="0"/>
              </a:spcBef>
              <a:spcAft>
                <a:spcPts val="0"/>
              </a:spcAft>
              <a:buNone/>
            </a:pPr>
            <a:r>
              <a:rPr lang="en-US" sz="1100">
                <a:latin typeface="Arial"/>
                <a:ea typeface="Arial"/>
                <a:cs typeface="Arial"/>
                <a:sym typeface="Arial"/>
              </a:rPr>
              <a:t>Thank you for listening to our presentation. We welcome any questions you may have.”</a:t>
            </a:r>
            <a:endParaRPr/>
          </a:p>
        </p:txBody>
      </p:sp>
      <p:sp>
        <p:nvSpPr>
          <p:cNvPr id="211" name="Google Shape;211;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 name="Google Shape;6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“Diabetes is a major global health concern, affecting over </a:t>
            </a:r>
            <a:r>
              <a:rPr b="1" lang="en-US" sz="1100">
                <a:latin typeface="Arial"/>
                <a:ea typeface="Arial"/>
                <a:cs typeface="Arial"/>
                <a:sym typeface="Arial"/>
              </a:rPr>
              <a:t>537 million people worldwide</a:t>
            </a:r>
            <a:r>
              <a:rPr lang="en-US" sz="1100">
                <a:latin typeface="Arial"/>
                <a:ea typeface="Arial"/>
                <a:cs typeface="Arial"/>
                <a:sym typeface="Arial"/>
              </a:rPr>
              <a:t> according to the World Health Organization. Undiagnosed or late-detected diabetes leads to severe complications like stroke, blindness, and kidney failure.</a:t>
            </a: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However, traditional screening approaches are often generic and lack personalization.</a:t>
            </a:r>
            <a:endParaRPr sz="1100">
              <a:latin typeface="Arial"/>
              <a:ea typeface="Arial"/>
              <a:cs typeface="Arial"/>
              <a:sym typeface="Arial"/>
            </a:endParaRPr>
          </a:p>
          <a:p>
            <a:pPr indent="0" lvl="0" marL="0" rtl="0" algn="l">
              <a:spcBef>
                <a:spcPts val="0"/>
              </a:spcBef>
              <a:spcAft>
                <a:spcPts val="0"/>
              </a:spcAft>
              <a:buNone/>
            </a:pPr>
            <a:r>
              <a:rPr lang="en-US" sz="1100">
                <a:latin typeface="Arial"/>
                <a:ea typeface="Arial"/>
                <a:cs typeface="Arial"/>
                <a:sym typeface="Arial"/>
              </a:rPr>
              <a:t>Our goal was to explore how </a:t>
            </a:r>
            <a:r>
              <a:rPr b="1" lang="en-US" sz="1100">
                <a:latin typeface="Arial"/>
                <a:ea typeface="Arial"/>
                <a:cs typeface="Arial"/>
                <a:sym typeface="Arial"/>
              </a:rPr>
              <a:t>machine learning can assist in early and more accurate diabetes risk identification</a:t>
            </a:r>
            <a:r>
              <a:rPr lang="en-US" sz="1100">
                <a:latin typeface="Arial"/>
                <a:ea typeface="Arial"/>
                <a:cs typeface="Arial"/>
                <a:sym typeface="Arial"/>
              </a:rPr>
              <a:t>, enabling better preventive care and medical resource management.”</a:t>
            </a:r>
            <a:endParaRPr/>
          </a:p>
        </p:txBody>
      </p:sp>
      <p:sp>
        <p:nvSpPr>
          <p:cNvPr id="63" name="Google Shape;63;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 name="Google Shape;90;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US"/>
              <a:t>“The primary objective of our project was to apply machine learning and data mining methods to predict diabetes outcomes and to analyze the medical features contributing to these predictions.</a:t>
            </a:r>
            <a:br>
              <a:rPr lang="en-US"/>
            </a:br>
            <a:r>
              <a:rPr lang="en-US"/>
              <a:t> Specifically, we focused on:</a:t>
            </a:r>
            <a:endParaRPr/>
          </a:p>
          <a:p>
            <a:pPr indent="-298450" lvl="0" marL="457200" rtl="0" algn="l">
              <a:lnSpc>
                <a:spcPct val="115000"/>
              </a:lnSpc>
              <a:spcBef>
                <a:spcPts val="1200"/>
              </a:spcBef>
              <a:spcAft>
                <a:spcPts val="0"/>
              </a:spcAft>
              <a:buClr>
                <a:schemeClr val="dk1"/>
              </a:buClr>
              <a:buSzPts val="1100"/>
              <a:buChar char="●"/>
            </a:pPr>
            <a:r>
              <a:rPr lang="en-US"/>
              <a:t>Understanding feature relationships,</a:t>
            </a:r>
            <a:endParaRPr/>
          </a:p>
          <a:p>
            <a:pPr indent="-298450" lvl="0" marL="457200" rtl="0" algn="l">
              <a:lnSpc>
                <a:spcPct val="115000"/>
              </a:lnSpc>
              <a:spcBef>
                <a:spcPts val="0"/>
              </a:spcBef>
              <a:spcAft>
                <a:spcPts val="0"/>
              </a:spcAft>
              <a:buClr>
                <a:schemeClr val="dk1"/>
              </a:buClr>
              <a:buSzPts val="1100"/>
              <a:buChar char="●"/>
            </a:pPr>
            <a:r>
              <a:rPr lang="en-US"/>
              <a:t>Building and evaluating classification models,</a:t>
            </a:r>
            <a:endParaRPr/>
          </a:p>
          <a:p>
            <a:pPr indent="-298450" lvl="0" marL="457200" rtl="0" algn="l">
              <a:lnSpc>
                <a:spcPct val="115000"/>
              </a:lnSpc>
              <a:spcBef>
                <a:spcPts val="0"/>
              </a:spcBef>
              <a:spcAft>
                <a:spcPts val="0"/>
              </a:spcAft>
              <a:buClr>
                <a:schemeClr val="dk1"/>
              </a:buClr>
              <a:buSzPts val="1100"/>
              <a:buChar char="●"/>
            </a:pPr>
            <a:r>
              <a:rPr lang="en-US"/>
              <a:t>Using clustering to identify natural patient risk groups,</a:t>
            </a:r>
            <a:endParaRPr/>
          </a:p>
          <a:p>
            <a:pPr indent="-298450" lvl="0" marL="457200" rtl="0" algn="l">
              <a:lnSpc>
                <a:spcPct val="115000"/>
              </a:lnSpc>
              <a:spcBef>
                <a:spcPts val="0"/>
              </a:spcBef>
              <a:spcAft>
                <a:spcPts val="0"/>
              </a:spcAft>
              <a:buClr>
                <a:schemeClr val="dk1"/>
              </a:buClr>
              <a:buSzPts val="1100"/>
              <a:buChar char="●"/>
            </a:pPr>
            <a:r>
              <a:rPr lang="en-US"/>
              <a:t>And finally, comparing performance to determine the best predictive approach.”</a:t>
            </a:r>
            <a:endParaRPr/>
          </a:p>
        </p:txBody>
      </p:sp>
      <p:sp>
        <p:nvSpPr>
          <p:cNvPr id="91" name="Google Shape;91;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 name="Google Shape;11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“We used the </a:t>
            </a:r>
            <a:r>
              <a:rPr b="1" lang="en-US" sz="1100">
                <a:latin typeface="Arial"/>
                <a:ea typeface="Arial"/>
                <a:cs typeface="Arial"/>
                <a:sym typeface="Arial"/>
              </a:rPr>
              <a:t>PIMA Indian Diabetes dataset</a:t>
            </a:r>
            <a:r>
              <a:rPr lang="en-US" sz="1100">
                <a:latin typeface="Arial"/>
                <a:ea typeface="Arial"/>
                <a:cs typeface="Arial"/>
                <a:sym typeface="Arial"/>
              </a:rPr>
              <a:t>, containing 768 patient records and 9 clinical features such as Glucose level, BMI, Blood Pressure, Age, Insulin, and number of Pregnancies.</a:t>
            </a: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One challenge we encountered was that several features contained zeros representing missing values. To address this, we replaced those zeros with </a:t>
            </a:r>
            <a:r>
              <a:rPr b="1" lang="en-US" sz="1100">
                <a:latin typeface="Arial"/>
                <a:ea typeface="Arial"/>
                <a:cs typeface="Arial"/>
                <a:sym typeface="Arial"/>
              </a:rPr>
              <a:t>median values</a:t>
            </a:r>
            <a:r>
              <a:rPr lang="en-US" sz="1100">
                <a:latin typeface="Arial"/>
                <a:ea typeface="Arial"/>
                <a:cs typeface="Arial"/>
                <a:sym typeface="Arial"/>
              </a:rPr>
              <a:t>, which preserved statistical distribution and prevented bias.</a:t>
            </a:r>
            <a:endParaRPr sz="1100">
              <a:latin typeface="Arial"/>
              <a:ea typeface="Arial"/>
              <a:cs typeface="Arial"/>
              <a:sym typeface="Arial"/>
            </a:endParaRPr>
          </a:p>
          <a:p>
            <a:pPr indent="0" lvl="0" marL="0" rtl="0" algn="l">
              <a:spcBef>
                <a:spcPts val="0"/>
              </a:spcBef>
              <a:spcAft>
                <a:spcPts val="0"/>
              </a:spcAft>
              <a:buNone/>
            </a:pPr>
            <a:r>
              <a:rPr lang="en-US" sz="1100">
                <a:latin typeface="Arial"/>
                <a:ea typeface="Arial"/>
                <a:cs typeface="Arial"/>
                <a:sym typeface="Arial"/>
              </a:rPr>
              <a:t>We then applied </a:t>
            </a:r>
            <a:r>
              <a:rPr b="1" lang="en-US" sz="1100">
                <a:latin typeface="Arial"/>
                <a:ea typeface="Arial"/>
                <a:cs typeface="Arial"/>
                <a:sym typeface="Arial"/>
              </a:rPr>
              <a:t>MinMax scaling</a:t>
            </a:r>
            <a:r>
              <a:rPr lang="en-US" sz="1100">
                <a:latin typeface="Arial"/>
                <a:ea typeface="Arial"/>
                <a:cs typeface="Arial"/>
                <a:sym typeface="Arial"/>
              </a:rPr>
              <a:t> to normalize all features, ensuring equal numeric influence during model training. Finally, we performed an </a:t>
            </a:r>
            <a:r>
              <a:rPr b="1" lang="en-US" sz="1100">
                <a:latin typeface="Arial"/>
                <a:ea typeface="Arial"/>
                <a:cs typeface="Arial"/>
                <a:sym typeface="Arial"/>
              </a:rPr>
              <a:t>80/20 train-test split</a:t>
            </a:r>
            <a:r>
              <a:rPr lang="en-US" sz="1100">
                <a:latin typeface="Arial"/>
                <a:ea typeface="Arial"/>
                <a:cs typeface="Arial"/>
                <a:sym typeface="Arial"/>
              </a:rPr>
              <a:t> to evaluate performance fairly.”</a:t>
            </a:r>
            <a:endParaRPr/>
          </a:p>
        </p:txBody>
      </p:sp>
      <p:sp>
        <p:nvSpPr>
          <p:cNvPr id="116" name="Google Shape;116;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1" name="Google Shape;131;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100"/>
              <a:buNone/>
            </a:pPr>
            <a:r>
              <a:rPr lang="en-US" sz="1100">
                <a:latin typeface="Arial"/>
                <a:ea typeface="Arial"/>
                <a:cs typeface="Arial"/>
                <a:sym typeface="Arial"/>
              </a:rPr>
              <a:t>“Our exploratory analysis helped identify important patterns.</a:t>
            </a:r>
            <a:br>
              <a:rPr lang="en-US" sz="1100">
                <a:latin typeface="Arial"/>
                <a:ea typeface="Arial"/>
                <a:cs typeface="Arial"/>
                <a:sym typeface="Arial"/>
              </a:rPr>
            </a:br>
            <a:r>
              <a:rPr lang="en-US" sz="1100">
                <a:latin typeface="Arial"/>
                <a:ea typeface="Arial"/>
                <a:cs typeface="Arial"/>
                <a:sym typeface="Arial"/>
              </a:rPr>
              <a:t> We observed that </a:t>
            </a:r>
            <a:r>
              <a:rPr b="1" lang="en-US" sz="1100">
                <a:latin typeface="Arial"/>
                <a:ea typeface="Arial"/>
                <a:cs typeface="Arial"/>
                <a:sym typeface="Arial"/>
              </a:rPr>
              <a:t>glucose</a:t>
            </a:r>
            <a:r>
              <a:rPr lang="en-US" sz="1100">
                <a:latin typeface="Arial"/>
                <a:ea typeface="Arial"/>
                <a:cs typeface="Arial"/>
                <a:sym typeface="Arial"/>
              </a:rPr>
              <a:t> and </a:t>
            </a:r>
            <a:r>
              <a:rPr b="1" lang="en-US" sz="1100">
                <a:latin typeface="Arial"/>
                <a:ea typeface="Arial"/>
                <a:cs typeface="Arial"/>
                <a:sym typeface="Arial"/>
              </a:rPr>
              <a:t>BMI</a:t>
            </a:r>
            <a:r>
              <a:rPr lang="en-US" sz="1100">
                <a:latin typeface="Arial"/>
                <a:ea typeface="Arial"/>
                <a:cs typeface="Arial"/>
                <a:sym typeface="Arial"/>
              </a:rPr>
              <a:t> values were significantly higher for patients with diabetes, which suggests strong predictive potential.</a:t>
            </a:r>
            <a:br>
              <a:rPr lang="en-US" sz="1100">
                <a:latin typeface="Arial"/>
                <a:ea typeface="Arial"/>
                <a:cs typeface="Arial"/>
                <a:sym typeface="Arial"/>
              </a:rPr>
            </a:br>
            <a:r>
              <a:rPr lang="en-US" sz="1100">
                <a:latin typeface="Arial"/>
                <a:ea typeface="Arial"/>
                <a:cs typeface="Arial"/>
                <a:sym typeface="Arial"/>
              </a:rPr>
              <a:t> Additionally, </a:t>
            </a:r>
            <a:r>
              <a:rPr b="1" lang="en-US" sz="1100">
                <a:latin typeface="Arial"/>
                <a:ea typeface="Arial"/>
                <a:cs typeface="Arial"/>
                <a:sym typeface="Arial"/>
              </a:rPr>
              <a:t>Insulin</a:t>
            </a:r>
            <a:r>
              <a:rPr lang="en-US" sz="1100">
                <a:latin typeface="Arial"/>
                <a:ea typeface="Arial"/>
                <a:cs typeface="Arial"/>
                <a:sym typeface="Arial"/>
              </a:rPr>
              <a:t> and </a:t>
            </a:r>
            <a:r>
              <a:rPr b="1" lang="en-US" sz="1100">
                <a:latin typeface="Arial"/>
                <a:ea typeface="Arial"/>
                <a:cs typeface="Arial"/>
                <a:sym typeface="Arial"/>
              </a:rPr>
              <a:t>Diabetes Pedigree Function</a:t>
            </a:r>
            <a:r>
              <a:rPr lang="en-US" sz="1100">
                <a:latin typeface="Arial"/>
                <a:ea typeface="Arial"/>
                <a:cs typeface="Arial"/>
                <a:sym typeface="Arial"/>
              </a:rPr>
              <a:t> were highly skewed, indicating that careful preprocessing is important.</a:t>
            </a:r>
            <a:br>
              <a:rPr lang="en-US" sz="1100">
                <a:latin typeface="Arial"/>
                <a:ea typeface="Arial"/>
                <a:cs typeface="Arial"/>
                <a:sym typeface="Arial"/>
              </a:rPr>
            </a:br>
            <a:r>
              <a:rPr lang="en-US" sz="1100">
                <a:latin typeface="Arial"/>
                <a:ea typeface="Arial"/>
                <a:cs typeface="Arial"/>
                <a:sym typeface="Arial"/>
              </a:rPr>
              <a:t> We also found that </a:t>
            </a:r>
            <a:r>
              <a:rPr b="1" lang="en-US" sz="1100">
                <a:latin typeface="Arial"/>
                <a:ea typeface="Arial"/>
                <a:cs typeface="Arial"/>
                <a:sym typeface="Arial"/>
              </a:rPr>
              <a:t>age correlates with pregnancies</a:t>
            </a:r>
            <a:r>
              <a:rPr lang="en-US" sz="1100">
                <a:latin typeface="Arial"/>
                <a:ea typeface="Arial"/>
                <a:cs typeface="Arial"/>
                <a:sym typeface="Arial"/>
              </a:rPr>
              <a:t>, showing demographic structure in the dataset.”</a:t>
            </a:r>
            <a:endParaRPr/>
          </a:p>
        </p:txBody>
      </p:sp>
      <p:sp>
        <p:nvSpPr>
          <p:cNvPr id="132" name="Google Shape;132;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5" name="Google Shape;145;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“Using a correlation heatmap, we analyzed the relationships between features and the target outcome.</a:t>
            </a: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The strongest positive correlation was between </a:t>
            </a:r>
            <a:r>
              <a:rPr b="1" lang="en-US" sz="1100">
                <a:latin typeface="Arial"/>
                <a:ea typeface="Arial"/>
                <a:cs typeface="Arial"/>
                <a:sym typeface="Arial"/>
              </a:rPr>
              <a:t>Glucose and Outcome</a:t>
            </a:r>
            <a:r>
              <a:rPr lang="en-US" sz="1100">
                <a:latin typeface="Arial"/>
                <a:ea typeface="Arial"/>
                <a:cs typeface="Arial"/>
                <a:sym typeface="Arial"/>
              </a:rPr>
              <a:t>, which aligns with medical research that blood glucose level is the primary diagnostic indicator for diabetes.</a:t>
            </a:r>
            <a:endParaRPr sz="1100">
              <a:latin typeface="Arial"/>
              <a:ea typeface="Arial"/>
              <a:cs typeface="Arial"/>
              <a:sym typeface="Arial"/>
            </a:endParaRPr>
          </a:p>
          <a:p>
            <a:pPr indent="0" lvl="0" marL="0" rtl="0" algn="l">
              <a:spcBef>
                <a:spcPts val="0"/>
              </a:spcBef>
              <a:spcAft>
                <a:spcPts val="0"/>
              </a:spcAft>
              <a:buNone/>
            </a:pPr>
            <a:r>
              <a:rPr lang="en-US" sz="1100">
                <a:latin typeface="Arial"/>
                <a:ea typeface="Arial"/>
                <a:cs typeface="Arial"/>
                <a:sym typeface="Arial"/>
              </a:rPr>
              <a:t>BMI and Age also demonstrated significant positive correlation, reinforcing known clinical risk factors.”</a:t>
            </a:r>
            <a:endParaRPr/>
          </a:p>
        </p:txBody>
      </p:sp>
      <p:sp>
        <p:nvSpPr>
          <p:cNvPr id="146" name="Google Shape;146;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“We trained three classification models: </a:t>
            </a:r>
            <a:r>
              <a:rPr b="1" lang="en-US" sz="1100">
                <a:latin typeface="Arial"/>
                <a:ea typeface="Arial"/>
                <a:cs typeface="Arial"/>
                <a:sym typeface="Arial"/>
              </a:rPr>
              <a:t>Logistic Regression, Random Forest, and Decision Tree</a:t>
            </a:r>
            <a:r>
              <a:rPr lang="en-US" sz="1100">
                <a:latin typeface="Arial"/>
                <a:ea typeface="Arial"/>
                <a:cs typeface="Arial"/>
                <a:sym typeface="Arial"/>
              </a:rPr>
              <a:t>.</a:t>
            </a: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We evaluated them using metrics such as </a:t>
            </a:r>
            <a:r>
              <a:rPr b="1" lang="en-US" sz="1100">
                <a:latin typeface="Arial"/>
                <a:ea typeface="Arial"/>
                <a:cs typeface="Arial"/>
                <a:sym typeface="Arial"/>
              </a:rPr>
              <a:t>Accuracy, Precision, Recall, F1-Score, and ROC-AUC</a:t>
            </a:r>
            <a:r>
              <a:rPr lang="en-US" sz="1100">
                <a:latin typeface="Arial"/>
                <a:ea typeface="Arial"/>
                <a:cs typeface="Arial"/>
                <a:sym typeface="Arial"/>
              </a:rPr>
              <a:t>.</a:t>
            </a: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Our results showed that </a:t>
            </a:r>
            <a:r>
              <a:rPr b="1" lang="en-US" sz="1100">
                <a:latin typeface="Arial"/>
                <a:ea typeface="Arial"/>
                <a:cs typeface="Arial"/>
                <a:sym typeface="Arial"/>
              </a:rPr>
              <a:t>Logistic Regression performed the best</a:t>
            </a:r>
            <a:r>
              <a:rPr lang="en-US" sz="1100">
                <a:latin typeface="Arial"/>
                <a:ea typeface="Arial"/>
                <a:cs typeface="Arial"/>
                <a:sym typeface="Arial"/>
              </a:rPr>
              <a:t>, achieving an </a:t>
            </a:r>
            <a:r>
              <a:rPr b="1" lang="en-US" sz="1100">
                <a:latin typeface="Arial"/>
                <a:ea typeface="Arial"/>
                <a:cs typeface="Arial"/>
                <a:sym typeface="Arial"/>
              </a:rPr>
              <a:t>F1-score of 0.66</a:t>
            </a:r>
            <a:r>
              <a:rPr lang="en-US" sz="1100">
                <a:latin typeface="Arial"/>
                <a:ea typeface="Arial"/>
                <a:cs typeface="Arial"/>
                <a:sym typeface="Arial"/>
              </a:rPr>
              <a:t> and </a:t>
            </a:r>
            <a:r>
              <a:rPr b="1" lang="en-US" sz="1100">
                <a:latin typeface="Arial"/>
                <a:ea typeface="Arial"/>
                <a:cs typeface="Arial"/>
                <a:sym typeface="Arial"/>
              </a:rPr>
              <a:t>ROC-AUC of 0.83</a:t>
            </a:r>
            <a:r>
              <a:rPr lang="en-US" sz="1100">
                <a:latin typeface="Arial"/>
                <a:ea typeface="Arial"/>
                <a:cs typeface="Arial"/>
                <a:sym typeface="Arial"/>
              </a:rPr>
              <a:t>.</a:t>
            </a:r>
            <a:endParaRPr sz="11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This means the dataset is largely linearly separable, and simpler interpretable models can perform very effectively.</a:t>
            </a:r>
            <a:endParaRPr sz="1100">
              <a:latin typeface="Arial"/>
              <a:ea typeface="Arial"/>
              <a:cs typeface="Arial"/>
              <a:sym typeface="Arial"/>
            </a:endParaRPr>
          </a:p>
          <a:p>
            <a:pPr indent="0" lvl="0" marL="0" rtl="0" algn="l">
              <a:spcBef>
                <a:spcPts val="0"/>
              </a:spcBef>
              <a:spcAft>
                <a:spcPts val="0"/>
              </a:spcAft>
              <a:buNone/>
            </a:pPr>
            <a:r>
              <a:rPr lang="en-US" sz="1100">
                <a:latin typeface="Arial"/>
                <a:ea typeface="Arial"/>
                <a:cs typeface="Arial"/>
                <a:sym typeface="Arial"/>
              </a:rPr>
              <a:t>In real medical environments, interpretability is crucial, making Logistic Regression a strong choice.”</a:t>
            </a:r>
            <a:endParaRPr/>
          </a:p>
        </p:txBody>
      </p:sp>
      <p:sp>
        <p:nvSpPr>
          <p:cNvPr id="158" name="Google Shape;158;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lang="en-US" sz="1100">
                <a:latin typeface="Arial"/>
                <a:ea typeface="Arial"/>
                <a:cs typeface="Arial"/>
                <a:sym typeface="Arial"/>
              </a:rPr>
              <a:t>“We also applied </a:t>
            </a:r>
            <a:r>
              <a:rPr b="1" lang="en-US" sz="1100">
                <a:latin typeface="Arial"/>
                <a:ea typeface="Arial"/>
                <a:cs typeface="Arial"/>
                <a:sym typeface="Arial"/>
              </a:rPr>
              <a:t>K-Means clustering</a:t>
            </a:r>
            <a:r>
              <a:rPr lang="en-US" sz="1100">
                <a:latin typeface="Arial"/>
                <a:ea typeface="Arial"/>
                <a:cs typeface="Arial"/>
                <a:sym typeface="Arial"/>
              </a:rPr>
              <a:t> to explore natural groupings without using the outcome label.</a:t>
            </a:r>
            <a:br>
              <a:rPr lang="en-US" sz="1100">
                <a:latin typeface="Arial"/>
                <a:ea typeface="Arial"/>
                <a:cs typeface="Arial"/>
                <a:sym typeface="Arial"/>
              </a:rPr>
            </a:br>
            <a:r>
              <a:rPr lang="en-US" sz="1100">
                <a:latin typeface="Arial"/>
                <a:ea typeface="Arial"/>
                <a:cs typeface="Arial"/>
                <a:sym typeface="Arial"/>
              </a:rPr>
              <a:t> Using the </a:t>
            </a:r>
            <a:r>
              <a:rPr b="1" lang="en-US" sz="1100">
                <a:latin typeface="Arial"/>
                <a:ea typeface="Arial"/>
                <a:cs typeface="Arial"/>
                <a:sym typeface="Arial"/>
              </a:rPr>
              <a:t>Elbow Method</a:t>
            </a:r>
            <a:r>
              <a:rPr lang="en-US" sz="1100">
                <a:latin typeface="Arial"/>
                <a:ea typeface="Arial"/>
                <a:cs typeface="Arial"/>
                <a:sym typeface="Arial"/>
              </a:rPr>
              <a:t>, we determined the optimal cluster count to be </a:t>
            </a:r>
            <a:r>
              <a:rPr b="1" lang="en-US" sz="1100">
                <a:latin typeface="Arial"/>
                <a:ea typeface="Arial"/>
                <a:cs typeface="Arial"/>
                <a:sym typeface="Arial"/>
              </a:rPr>
              <a:t>K=2</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Cluster analysis revealed:</a:t>
            </a:r>
            <a:endParaRPr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lang="en-US" sz="1100">
                <a:latin typeface="Arial"/>
                <a:ea typeface="Arial"/>
                <a:cs typeface="Arial"/>
                <a:sym typeface="Arial"/>
              </a:rPr>
              <a:t>A </a:t>
            </a:r>
            <a:r>
              <a:rPr b="1" lang="en-US" sz="1100">
                <a:latin typeface="Arial"/>
                <a:ea typeface="Arial"/>
                <a:cs typeface="Arial"/>
                <a:sym typeface="Arial"/>
              </a:rPr>
              <a:t>high-risk cluster</a:t>
            </a:r>
            <a:r>
              <a:rPr lang="en-US" sz="1100">
                <a:latin typeface="Arial"/>
                <a:ea typeface="Arial"/>
                <a:cs typeface="Arial"/>
                <a:sym typeface="Arial"/>
              </a:rPr>
              <a:t> with a </a:t>
            </a:r>
            <a:r>
              <a:rPr b="1" lang="en-US" sz="1100">
                <a:latin typeface="Arial"/>
                <a:ea typeface="Arial"/>
                <a:cs typeface="Arial"/>
                <a:sym typeface="Arial"/>
              </a:rPr>
              <a:t>54% diabetes rate</a:t>
            </a:r>
            <a:r>
              <a:rPr lang="en-US" sz="1100">
                <a:latin typeface="Arial"/>
                <a:ea typeface="Arial"/>
                <a:cs typeface="Arial"/>
                <a:sym typeface="Arial"/>
              </a:rPr>
              <a:t>, characterized by high glucose and BMI levels,</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lang="en-US" sz="1100">
                <a:latin typeface="Arial"/>
                <a:ea typeface="Arial"/>
                <a:cs typeface="Arial"/>
                <a:sym typeface="Arial"/>
              </a:rPr>
              <a:t>And a </a:t>
            </a:r>
            <a:r>
              <a:rPr b="1" lang="en-US" sz="1100">
                <a:latin typeface="Arial"/>
                <a:ea typeface="Arial"/>
                <a:cs typeface="Arial"/>
                <a:sym typeface="Arial"/>
              </a:rPr>
              <a:t>low-risk cluster</a:t>
            </a:r>
            <a:r>
              <a:rPr lang="en-US" sz="1100">
                <a:latin typeface="Arial"/>
                <a:ea typeface="Arial"/>
                <a:cs typeface="Arial"/>
                <a:sym typeface="Arial"/>
              </a:rPr>
              <a:t> with a </a:t>
            </a:r>
            <a:r>
              <a:rPr b="1" lang="en-US" sz="1100">
                <a:latin typeface="Arial"/>
                <a:ea typeface="Arial"/>
                <a:cs typeface="Arial"/>
                <a:sym typeface="Arial"/>
              </a:rPr>
              <a:t>25% diabetes rate</a:t>
            </a:r>
            <a:r>
              <a:rPr lang="en-US" sz="1100">
                <a:latin typeface="Arial"/>
                <a:ea typeface="Arial"/>
                <a:cs typeface="Arial"/>
                <a:sym typeface="Arial"/>
              </a:rPr>
              <a:t>.</a:t>
            </a:r>
            <a:br>
              <a:rPr lang="en-US" sz="1100">
                <a:latin typeface="Arial"/>
                <a:ea typeface="Arial"/>
                <a:cs typeface="Arial"/>
                <a:sym typeface="Arial"/>
              </a:rPr>
            </a:br>
            <a:r>
              <a:rPr lang="en-US" sz="1100">
                <a:latin typeface="Arial"/>
                <a:ea typeface="Arial"/>
                <a:cs typeface="Arial"/>
                <a:sym typeface="Arial"/>
              </a:rPr>
              <a:t> This insight can help hospitals and clinics prioritize screening and allocate preventive resources efficiently.”</a:t>
            </a:r>
            <a:endParaRPr/>
          </a:p>
        </p:txBody>
      </p:sp>
      <p:sp>
        <p:nvSpPr>
          <p:cNvPr id="182" name="Google Shape;182;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6" name="Google Shape;196;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“To conclude, machine learning demonstrated strong potential for improving diabetes risk prediction and early detection.</a:t>
            </a:r>
            <a:endParaRPr/>
          </a:p>
          <a:p>
            <a:pPr indent="0" lvl="0" marL="0" rtl="0" algn="l">
              <a:spcBef>
                <a:spcPts val="0"/>
              </a:spcBef>
              <a:spcAft>
                <a:spcPts val="0"/>
              </a:spcAft>
              <a:buClr>
                <a:schemeClr val="dk1"/>
              </a:buClr>
              <a:buSzPts val="1100"/>
              <a:buFont typeface="Arial"/>
              <a:buNone/>
            </a:pPr>
            <a:r>
              <a:rPr lang="en-US"/>
              <a:t>Logistic Regression proved to be the most reliable and interpretable model for clinical scenarios.</a:t>
            </a:r>
            <a:endParaRPr/>
          </a:p>
          <a:p>
            <a:pPr indent="0" lvl="0" marL="0" rtl="0" algn="l">
              <a:spcBef>
                <a:spcPts val="0"/>
              </a:spcBef>
              <a:spcAft>
                <a:spcPts val="0"/>
              </a:spcAft>
              <a:buClr>
                <a:schemeClr val="dk1"/>
              </a:buClr>
              <a:buSzPts val="1100"/>
              <a:buFont typeface="Arial"/>
              <a:buNone/>
            </a:pPr>
            <a:r>
              <a:rPr lang="en-US"/>
              <a:t>Clustering revealed meaningful high-risk and low-risk patient groups, showing real-world application potential for triage and intervention planning.</a:t>
            </a:r>
            <a:endParaRPr/>
          </a:p>
          <a:p>
            <a:pPr indent="0" lvl="0" marL="0" rtl="0" algn="l">
              <a:spcBef>
                <a:spcPts val="0"/>
              </a:spcBef>
              <a:spcAft>
                <a:spcPts val="0"/>
              </a:spcAft>
              <a:buNone/>
            </a:pPr>
            <a:r>
              <a:rPr lang="en-US"/>
              <a:t>Future improvements could include adding more clinical variables such as HbA1c, lifestyle factors, and testing advanced models like XGBoost for further improvement.”</a:t>
            </a:r>
            <a:endParaRPr/>
          </a:p>
        </p:txBody>
      </p:sp>
      <p:sp>
        <p:nvSpPr>
          <p:cNvPr id="197" name="Google Shape;197;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0.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0.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0.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0.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10.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46" name="Shape 46"/>
        <p:cNvGrpSpPr/>
        <p:nvPr/>
      </p:nvGrpSpPr>
      <p:grpSpPr>
        <a:xfrm>
          <a:off x="0" y="0"/>
          <a:ext cx="0" cy="0"/>
          <a:chOff x="0" y="0"/>
          <a:chExt cx="0" cy="0"/>
        </a:xfrm>
      </p:grpSpPr>
      <p:sp>
        <p:nvSpPr>
          <p:cNvPr id="47" name="Google Shape;47;p11"/>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1"/>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9" name="Google Shape;49;p11">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0"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sp>
        <p:nvSpPr>
          <p:cNvPr id="15" name="Google Shape;15;p3"/>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sp>
        <p:nvSpPr>
          <p:cNvPr id="19" name="Google Shape;19;p4"/>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sp>
        <p:nvSpPr>
          <p:cNvPr id="23" name="Google Shape;23;p5"/>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sp>
        <p:nvSpPr>
          <p:cNvPr id="27" name="Google Shape;27;p6"/>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6"/>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sp>
        <p:nvSpPr>
          <p:cNvPr id="31" name="Google Shape;31;p7"/>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7"/>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sp>
        <p:nvSpPr>
          <p:cNvPr id="35" name="Google Shape;35;p8"/>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8"/>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sp>
        <p:nvSpPr>
          <p:cNvPr id="39" name="Google Shape;39;p9"/>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42" name="Shape 42"/>
        <p:cNvGrpSpPr/>
        <p:nvPr/>
      </p:nvGrpSpPr>
      <p:grpSpPr>
        <a:xfrm>
          <a:off x="0" y="0"/>
          <a:ext cx="0" cy="0"/>
          <a:chOff x="0" y="0"/>
          <a:chExt cx="0" cy="0"/>
        </a:xfrm>
      </p:grpSpPr>
      <p:sp>
        <p:nvSpPr>
          <p:cNvPr id="43" name="Google Shape;43;p10"/>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0"/>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10">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12.png"/><Relationship Id="rId5" Type="http://schemas.openxmlformats.org/officeDocument/2006/relationships/image" Target="../media/image16.png"/><Relationship Id="rId6"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6.pn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descr="preencoded.png" id="56" name="Google Shape;56;p13"/>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57" name="Google Shape;57;p13"/>
          <p:cNvSpPr/>
          <p:nvPr/>
        </p:nvSpPr>
        <p:spPr>
          <a:xfrm>
            <a:off x="6280190" y="2510076"/>
            <a:ext cx="7556421" cy="1417558"/>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Raleway"/>
              <a:buNone/>
            </a:pPr>
            <a:r>
              <a:rPr b="0" i="0" lang="en-US" sz="4450" u="none" cap="none" strike="noStrike">
                <a:solidFill>
                  <a:srgbClr val="1B1B27"/>
                </a:solidFill>
                <a:latin typeface="Raleway"/>
                <a:ea typeface="Raleway"/>
                <a:cs typeface="Raleway"/>
                <a:sym typeface="Raleway"/>
              </a:rPr>
              <a:t>Predicting Diabetic Patients Health Outcomes</a:t>
            </a:r>
            <a:endParaRPr b="0" i="0" sz="4450" u="none" cap="none" strike="noStrike"/>
          </a:p>
        </p:txBody>
      </p:sp>
      <p:sp>
        <p:nvSpPr>
          <p:cNvPr id="58" name="Google Shape;58;p13"/>
          <p:cNvSpPr/>
          <p:nvPr/>
        </p:nvSpPr>
        <p:spPr>
          <a:xfrm>
            <a:off x="6280190" y="4267795"/>
            <a:ext cx="7556421"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1" i="0" lang="en-US" sz="1750" u="none" cap="none" strike="noStrike">
                <a:solidFill>
                  <a:srgbClr val="3C3939"/>
                </a:solidFill>
                <a:latin typeface="Roboto"/>
                <a:ea typeface="Roboto"/>
                <a:cs typeface="Roboto"/>
                <a:sym typeface="Roboto"/>
              </a:rPr>
              <a:t>Authors:</a:t>
            </a:r>
            <a:r>
              <a:rPr b="0" i="0" lang="en-US" sz="1750" u="none" cap="none" strike="noStrike">
                <a:solidFill>
                  <a:srgbClr val="3C3939"/>
                </a:solidFill>
                <a:latin typeface="Roboto"/>
                <a:ea typeface="Roboto"/>
                <a:cs typeface="Roboto"/>
                <a:sym typeface="Roboto"/>
              </a:rPr>
              <a:t> Rohan Khandelwal &amp; Rupesh Sasmal</a:t>
            </a:r>
            <a:endParaRPr b="0" i="0" sz="1750" u="none" cap="none" strike="noStrike">
              <a:solidFill>
                <a:srgbClr val="3C3939"/>
              </a:solidFill>
              <a:latin typeface="Roboto"/>
              <a:ea typeface="Roboto"/>
              <a:cs typeface="Roboto"/>
              <a:sym typeface="Roboto"/>
            </a:endParaRPr>
          </a:p>
          <a:p>
            <a:pPr indent="0" lvl="0" marL="0" marR="0" rtl="0" algn="l">
              <a:lnSpc>
                <a:spcPct val="162857"/>
              </a:lnSpc>
              <a:spcBef>
                <a:spcPts val="0"/>
              </a:spcBef>
              <a:spcAft>
                <a:spcPts val="0"/>
              </a:spcAft>
              <a:buClr>
                <a:srgbClr val="3C3939"/>
              </a:buClr>
              <a:buSzPts val="1750"/>
              <a:buFont typeface="Roboto"/>
              <a:buNone/>
            </a:pPr>
            <a:r>
              <a:rPr b="1" i="0" lang="en-US" sz="1750" u="none" cap="none" strike="noStrike">
                <a:solidFill>
                  <a:srgbClr val="3C3939"/>
                </a:solidFill>
                <a:latin typeface="Roboto"/>
                <a:ea typeface="Roboto"/>
                <a:cs typeface="Roboto"/>
                <a:sym typeface="Roboto"/>
              </a:rPr>
              <a:t>Department of Computer Science, Georgia State University</a:t>
            </a:r>
            <a:endParaRPr b="1" i="0" sz="1750" u="none" cap="none" strike="noStrike">
              <a:solidFill>
                <a:srgbClr val="3C3939"/>
              </a:solidFill>
              <a:latin typeface="Roboto"/>
              <a:ea typeface="Roboto"/>
              <a:cs typeface="Roboto"/>
              <a:sym typeface="Roboto"/>
            </a:endParaRPr>
          </a:p>
          <a:p>
            <a:pPr indent="0" lvl="0" marL="0" marR="0" rtl="0" algn="l">
              <a:lnSpc>
                <a:spcPct val="162857"/>
              </a:lnSpc>
              <a:spcBef>
                <a:spcPts val="0"/>
              </a:spcBef>
              <a:spcAft>
                <a:spcPts val="0"/>
              </a:spcAft>
              <a:buClr>
                <a:srgbClr val="3C3939"/>
              </a:buClr>
              <a:buSzPts val="1750"/>
              <a:buFont typeface="Roboto"/>
              <a:buNone/>
            </a:pPr>
            <a:r>
              <a:rPr b="1" i="0" lang="en-US" sz="1750" u="none" cap="none" strike="noStrike">
                <a:solidFill>
                  <a:srgbClr val="3C3939"/>
                </a:solidFill>
                <a:latin typeface="Roboto"/>
                <a:ea typeface="Roboto"/>
                <a:cs typeface="Roboto"/>
                <a:sym typeface="Roboto"/>
              </a:rPr>
              <a:t>Course:</a:t>
            </a:r>
            <a:r>
              <a:rPr b="0" i="0" lang="en-US" sz="1750" u="none" cap="none" strike="noStrike">
                <a:solidFill>
                  <a:srgbClr val="3C3939"/>
                </a:solidFill>
                <a:latin typeface="Roboto"/>
                <a:ea typeface="Roboto"/>
                <a:cs typeface="Roboto"/>
                <a:sym typeface="Roboto"/>
              </a:rPr>
              <a:t> Data Mining</a:t>
            </a:r>
            <a:endParaRPr b="0" i="0" sz="1750" u="none" cap="none" strike="noStrike">
              <a:solidFill>
                <a:srgbClr val="3C3939"/>
              </a:solidFill>
              <a:latin typeface="Roboto"/>
              <a:ea typeface="Roboto"/>
              <a:cs typeface="Roboto"/>
              <a:sym typeface="Roboto"/>
            </a:endParaRPr>
          </a:p>
          <a:p>
            <a:pPr indent="0" lvl="0" marL="0" marR="0" rtl="0" algn="l">
              <a:lnSpc>
                <a:spcPct val="162857"/>
              </a:lnSpc>
              <a:spcBef>
                <a:spcPts val="0"/>
              </a:spcBef>
              <a:spcAft>
                <a:spcPts val="0"/>
              </a:spcAft>
              <a:buClr>
                <a:srgbClr val="3C3939"/>
              </a:buClr>
              <a:buSzPts val="1750"/>
              <a:buFont typeface="Roboto"/>
              <a:buNone/>
            </a:pPr>
            <a:r>
              <a:rPr b="1" i="0" lang="en-US" sz="1750" u="none" cap="none" strike="noStrike">
                <a:solidFill>
                  <a:srgbClr val="3C3939"/>
                </a:solidFill>
                <a:latin typeface="Roboto"/>
                <a:ea typeface="Roboto"/>
                <a:cs typeface="Roboto"/>
                <a:sym typeface="Roboto"/>
              </a:rPr>
              <a:t>Instructor:</a:t>
            </a:r>
            <a:r>
              <a:rPr b="0" i="0" lang="en-US" sz="1750" u="none" cap="none" strike="noStrike">
                <a:solidFill>
                  <a:srgbClr val="3C3939"/>
                </a:solidFill>
                <a:latin typeface="Roboto"/>
                <a:ea typeface="Roboto"/>
                <a:cs typeface="Roboto"/>
                <a:sym typeface="Roboto"/>
              </a:rPr>
              <a:t> Prof. Jingyu Liu</a:t>
            </a:r>
            <a:endParaRPr b="0" i="0" sz="1750" u="none" cap="none" strike="noStrike"/>
          </a:p>
        </p:txBody>
      </p:sp>
      <p:sp>
        <p:nvSpPr>
          <p:cNvPr id="59" name="Google Shape;59;p13"/>
          <p:cNvSpPr/>
          <p:nvPr/>
        </p:nvSpPr>
        <p:spPr>
          <a:xfrm>
            <a:off x="12826975" y="7727575"/>
            <a:ext cx="1803300" cy="45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descr="preencoded.png" id="213" name="Google Shape;213;p22"/>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214" name="Google Shape;214;p22"/>
          <p:cNvSpPr/>
          <p:nvPr/>
        </p:nvSpPr>
        <p:spPr>
          <a:xfrm>
            <a:off x="793790" y="1449824"/>
            <a:ext cx="7556421" cy="1417558"/>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Raleway"/>
              <a:buNone/>
            </a:pPr>
            <a:r>
              <a:rPr b="0" i="0" lang="en-US" sz="4450" u="none" cap="none" strike="noStrike">
                <a:solidFill>
                  <a:srgbClr val="1B1B27"/>
                </a:solidFill>
                <a:latin typeface="Raleway"/>
                <a:ea typeface="Raleway"/>
                <a:cs typeface="Raleway"/>
                <a:sym typeface="Raleway"/>
              </a:rPr>
              <a:t>Acknowledgment &amp; Questions</a:t>
            </a:r>
            <a:endParaRPr b="0" i="0" sz="4450" u="none" cap="none" strike="noStrike"/>
          </a:p>
        </p:txBody>
      </p:sp>
      <p:sp>
        <p:nvSpPr>
          <p:cNvPr id="215" name="Google Shape;215;p22"/>
          <p:cNvSpPr/>
          <p:nvPr/>
        </p:nvSpPr>
        <p:spPr>
          <a:xfrm>
            <a:off x="793790" y="3207544"/>
            <a:ext cx="75564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We extend our sincere gratitude to:</a:t>
            </a:r>
            <a:endParaRPr b="0" i="0" sz="1750" u="none" cap="none" strike="noStrike"/>
          </a:p>
        </p:txBody>
      </p:sp>
      <p:sp>
        <p:nvSpPr>
          <p:cNvPr id="216" name="Google Shape;216;p22"/>
          <p:cNvSpPr/>
          <p:nvPr/>
        </p:nvSpPr>
        <p:spPr>
          <a:xfrm>
            <a:off x="793800" y="3825605"/>
            <a:ext cx="7556400" cy="1871100"/>
          </a:xfrm>
          <a:prstGeom prst="rect">
            <a:avLst/>
          </a:prstGeom>
          <a:noFill/>
          <a:ln>
            <a:noFill/>
          </a:ln>
        </p:spPr>
        <p:txBody>
          <a:bodyPr anchorCtr="0" anchor="t" bIns="0" lIns="0" spcFirstLastPara="1" rIns="0" wrap="square" tIns="0">
            <a:noAutofit/>
          </a:bodyPr>
          <a:lstStyle/>
          <a:p>
            <a:pPr indent="-339725" lvl="0" marL="457200" marR="0" rtl="0" algn="l">
              <a:lnSpc>
                <a:spcPct val="162857"/>
              </a:lnSpc>
              <a:spcBef>
                <a:spcPts val="0"/>
              </a:spcBef>
              <a:spcAft>
                <a:spcPts val="0"/>
              </a:spcAft>
              <a:buClr>
                <a:srgbClr val="3C3939"/>
              </a:buClr>
              <a:buSzPts val="1750"/>
              <a:buFont typeface="Roboto"/>
              <a:buChar char="●"/>
            </a:pPr>
            <a:r>
              <a:rPr b="0" i="0" lang="en-US" sz="1750" u="none" cap="none" strike="noStrike">
                <a:solidFill>
                  <a:srgbClr val="3C3939"/>
                </a:solidFill>
                <a:latin typeface="Roboto"/>
                <a:ea typeface="Roboto"/>
                <a:cs typeface="Roboto"/>
                <a:sym typeface="Roboto"/>
              </a:rPr>
              <a:t>Professor </a:t>
            </a:r>
            <a:r>
              <a:rPr b="1" i="0" lang="en-US" sz="1750" u="none" cap="none" strike="noStrike">
                <a:solidFill>
                  <a:srgbClr val="3C3939"/>
                </a:solidFill>
                <a:latin typeface="Roboto"/>
                <a:ea typeface="Roboto"/>
                <a:cs typeface="Roboto"/>
                <a:sym typeface="Roboto"/>
              </a:rPr>
              <a:t>Jingyu Liu</a:t>
            </a:r>
            <a:r>
              <a:rPr b="0" i="0" lang="en-US" sz="1750" u="none" cap="none" strike="noStrike">
                <a:solidFill>
                  <a:srgbClr val="3C3939"/>
                </a:solidFill>
                <a:latin typeface="Roboto"/>
                <a:ea typeface="Roboto"/>
                <a:cs typeface="Roboto"/>
                <a:sym typeface="Roboto"/>
              </a:rPr>
              <a:t> for invaluable guidance and support throughout the coursework.</a:t>
            </a:r>
            <a:endParaRPr b="0" i="0" sz="1750" u="none" cap="none" strike="noStrike">
              <a:solidFill>
                <a:srgbClr val="3C3939"/>
              </a:solidFill>
              <a:latin typeface="Roboto"/>
              <a:ea typeface="Roboto"/>
              <a:cs typeface="Roboto"/>
              <a:sym typeface="Roboto"/>
            </a:endParaRPr>
          </a:p>
          <a:p>
            <a:pPr indent="-339725" lvl="0" marL="457200" rtl="0" algn="l">
              <a:lnSpc>
                <a:spcPct val="162857"/>
              </a:lnSpc>
              <a:spcBef>
                <a:spcPts val="0"/>
              </a:spcBef>
              <a:spcAft>
                <a:spcPts val="0"/>
              </a:spcAft>
              <a:buClr>
                <a:srgbClr val="3C3939"/>
              </a:buClr>
              <a:buSzPts val="1750"/>
              <a:buFont typeface="Roboto"/>
              <a:buChar char="●"/>
            </a:pPr>
            <a:r>
              <a:rPr lang="en-US" sz="1750">
                <a:solidFill>
                  <a:srgbClr val="3C3939"/>
                </a:solidFill>
                <a:latin typeface="Roboto"/>
                <a:ea typeface="Roboto"/>
                <a:cs typeface="Roboto"/>
                <a:sym typeface="Roboto"/>
              </a:rPr>
              <a:t>The </a:t>
            </a:r>
            <a:r>
              <a:rPr b="1" lang="en-US" sz="1750">
                <a:solidFill>
                  <a:srgbClr val="3C3939"/>
                </a:solidFill>
                <a:latin typeface="Roboto"/>
                <a:ea typeface="Roboto"/>
                <a:cs typeface="Roboto"/>
                <a:sym typeface="Roboto"/>
              </a:rPr>
              <a:t>UCI / Kaggle Diabetes Dataset Source</a:t>
            </a:r>
            <a:r>
              <a:rPr lang="en-US" sz="1750">
                <a:solidFill>
                  <a:srgbClr val="3C3939"/>
                </a:solidFill>
                <a:latin typeface="Roboto"/>
                <a:ea typeface="Roboto"/>
                <a:cs typeface="Roboto"/>
                <a:sym typeface="Roboto"/>
              </a:rPr>
              <a:t> for providing the essential data for our project.</a:t>
            </a:r>
            <a:endParaRPr sz="1750">
              <a:solidFill>
                <a:srgbClr val="3C3939"/>
              </a:solidFill>
              <a:latin typeface="Roboto"/>
              <a:ea typeface="Roboto"/>
              <a:cs typeface="Roboto"/>
              <a:sym typeface="Roboto"/>
            </a:endParaRPr>
          </a:p>
        </p:txBody>
      </p:sp>
      <p:sp>
        <p:nvSpPr>
          <p:cNvPr id="217" name="Google Shape;217;p22"/>
          <p:cNvSpPr/>
          <p:nvPr/>
        </p:nvSpPr>
        <p:spPr>
          <a:xfrm>
            <a:off x="793802" y="5696675"/>
            <a:ext cx="7329300" cy="567000"/>
          </a:xfrm>
          <a:prstGeom prst="rect">
            <a:avLst/>
          </a:prstGeom>
          <a:noFill/>
          <a:ln>
            <a:noFill/>
          </a:ln>
        </p:spPr>
        <p:txBody>
          <a:bodyPr anchorCtr="0" anchor="t" bIns="0" lIns="0" spcFirstLastPara="1" rIns="0" wrap="square" tIns="0">
            <a:noAutofit/>
          </a:bodyPr>
          <a:lstStyle/>
          <a:p>
            <a:pPr indent="0" lvl="0" marL="0" marR="0" rtl="0" algn="l">
              <a:lnSpc>
                <a:spcPct val="125352"/>
              </a:lnSpc>
              <a:spcBef>
                <a:spcPts val="0"/>
              </a:spcBef>
              <a:spcAft>
                <a:spcPts val="0"/>
              </a:spcAft>
              <a:buClr>
                <a:srgbClr val="1B1B27"/>
              </a:buClr>
              <a:buSzPts val="3550"/>
              <a:buFont typeface="Raleway"/>
              <a:buNone/>
            </a:pPr>
            <a:r>
              <a:rPr b="0" i="0" lang="en-US" sz="3550" u="none" cap="none" strike="noStrike">
                <a:solidFill>
                  <a:srgbClr val="1B1B27"/>
                </a:solidFill>
                <a:latin typeface="Raleway"/>
                <a:ea typeface="Raleway"/>
                <a:cs typeface="Raleway"/>
                <a:sym typeface="Raleway"/>
              </a:rPr>
              <a:t>Thank you for your attention!</a:t>
            </a:r>
            <a:endParaRPr b="0" i="0" sz="3550" u="none" cap="none" strike="noStrike"/>
          </a:p>
        </p:txBody>
      </p:sp>
      <p:sp>
        <p:nvSpPr>
          <p:cNvPr id="218" name="Google Shape;218;p22"/>
          <p:cNvSpPr/>
          <p:nvPr/>
        </p:nvSpPr>
        <p:spPr>
          <a:xfrm>
            <a:off x="793790" y="6416741"/>
            <a:ext cx="3402300" cy="425400"/>
          </a:xfrm>
          <a:prstGeom prst="rect">
            <a:avLst/>
          </a:prstGeom>
          <a:noFill/>
          <a:ln>
            <a:noFill/>
          </a:ln>
        </p:spPr>
        <p:txBody>
          <a:bodyPr anchorCtr="0" anchor="t" bIns="0" lIns="0" spcFirstLastPara="1" rIns="0" wrap="square" tIns="0">
            <a:noAutofit/>
          </a:bodyPr>
          <a:lstStyle/>
          <a:p>
            <a:pPr indent="0" lvl="0" marL="0" marR="0" rtl="0" algn="l">
              <a:lnSpc>
                <a:spcPct val="124528"/>
              </a:lnSpc>
              <a:spcBef>
                <a:spcPts val="0"/>
              </a:spcBef>
              <a:spcAft>
                <a:spcPts val="0"/>
              </a:spcAft>
              <a:buClr>
                <a:srgbClr val="1B1B27"/>
              </a:buClr>
              <a:buSzPts val="2650"/>
              <a:buFont typeface="Raleway"/>
              <a:buNone/>
            </a:pPr>
            <a:r>
              <a:rPr b="0" i="0" lang="en-US" sz="2650" u="none" cap="none" strike="noStrike">
                <a:solidFill>
                  <a:srgbClr val="1B1B27"/>
                </a:solidFill>
                <a:latin typeface="Raleway"/>
                <a:ea typeface="Raleway"/>
                <a:cs typeface="Raleway"/>
                <a:sym typeface="Raleway"/>
              </a:rPr>
              <a:t>Questions?</a:t>
            </a:r>
            <a:endParaRPr b="0" i="0" sz="265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p:nvPr/>
        </p:nvSpPr>
        <p:spPr>
          <a:xfrm>
            <a:off x="739735" y="594003"/>
            <a:ext cx="7991832" cy="660440"/>
          </a:xfrm>
          <a:prstGeom prst="rect">
            <a:avLst/>
          </a:prstGeom>
          <a:noFill/>
          <a:ln>
            <a:noFill/>
          </a:ln>
        </p:spPr>
        <p:txBody>
          <a:bodyPr anchorCtr="0" anchor="t" bIns="0" lIns="0" spcFirstLastPara="1" rIns="0" wrap="square" tIns="0">
            <a:noAutofit/>
          </a:bodyPr>
          <a:lstStyle/>
          <a:p>
            <a:pPr indent="0" lvl="0" marL="0" marR="0" rtl="0" algn="l">
              <a:lnSpc>
                <a:spcPct val="125301"/>
              </a:lnSpc>
              <a:spcBef>
                <a:spcPts val="0"/>
              </a:spcBef>
              <a:spcAft>
                <a:spcPts val="0"/>
              </a:spcAft>
              <a:buClr>
                <a:srgbClr val="1B1B27"/>
              </a:buClr>
              <a:buSzPts val="4150"/>
              <a:buFont typeface="Raleway"/>
              <a:buNone/>
            </a:pPr>
            <a:r>
              <a:rPr b="0" i="0" lang="en-US" sz="4150" u="none" cap="none" strike="noStrike">
                <a:solidFill>
                  <a:srgbClr val="1B1B27"/>
                </a:solidFill>
                <a:latin typeface="Raleway"/>
                <a:ea typeface="Raleway"/>
                <a:cs typeface="Raleway"/>
                <a:sym typeface="Raleway"/>
              </a:rPr>
              <a:t>Why Diabetes Prediction Matters</a:t>
            </a:r>
            <a:endParaRPr b="0" i="0" sz="4150" u="none" cap="none" strike="noStrike"/>
          </a:p>
        </p:txBody>
      </p:sp>
      <p:sp>
        <p:nvSpPr>
          <p:cNvPr id="66" name="Google Shape;66;p14"/>
          <p:cNvSpPr/>
          <p:nvPr/>
        </p:nvSpPr>
        <p:spPr>
          <a:xfrm>
            <a:off x="739735" y="1677114"/>
            <a:ext cx="13150929" cy="1014413"/>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3C3939"/>
              </a:buClr>
              <a:buSzPts val="1650"/>
              <a:buFont typeface="Roboto"/>
              <a:buNone/>
            </a:pPr>
            <a:r>
              <a:rPr b="0" i="0" lang="en-US" sz="1650" u="none" cap="none" strike="noStrike">
                <a:solidFill>
                  <a:srgbClr val="3C3939"/>
                </a:solidFill>
                <a:latin typeface="Roboto"/>
                <a:ea typeface="Roboto"/>
                <a:cs typeface="Roboto"/>
                <a:sym typeface="Roboto"/>
              </a:rPr>
              <a:t>Diabetes is a global health crisis, affecting millions and leading to severe complications if undetected. Traditional screening often lacks personalization, missing critical opportunities for early intervention. Machine learning offers a transformative approach to identify at-risk individuals sooner and more accurately.</a:t>
            </a:r>
            <a:endParaRPr b="0" i="0" sz="1650" u="none" cap="none" strike="noStrike"/>
          </a:p>
        </p:txBody>
      </p:sp>
      <p:sp>
        <p:nvSpPr>
          <p:cNvPr id="67" name="Google Shape;67;p14"/>
          <p:cNvSpPr/>
          <p:nvPr/>
        </p:nvSpPr>
        <p:spPr>
          <a:xfrm>
            <a:off x="739735" y="2929295"/>
            <a:ext cx="6469737" cy="2078355"/>
          </a:xfrm>
          <a:prstGeom prst="roundRect">
            <a:avLst>
              <a:gd fmla="val 4271"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a:off x="958691" y="3148251"/>
            <a:ext cx="634008" cy="634008"/>
          </a:xfrm>
          <a:prstGeom prst="roundRect">
            <a:avLst>
              <a:gd fmla="val 1442108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958691" y="3993594"/>
            <a:ext cx="2641997" cy="330160"/>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3C3939"/>
              </a:buClr>
              <a:buSzPts val="2050"/>
              <a:buFont typeface="Raleway"/>
              <a:buNone/>
            </a:pPr>
            <a:r>
              <a:rPr b="0" i="0" lang="en-US" sz="2050" u="none" cap="none" strike="noStrike">
                <a:solidFill>
                  <a:srgbClr val="3C3939"/>
                </a:solidFill>
                <a:latin typeface="Raleway"/>
                <a:ea typeface="Raleway"/>
                <a:cs typeface="Raleway"/>
                <a:sym typeface="Raleway"/>
              </a:rPr>
              <a:t>537M Adults Affected</a:t>
            </a:r>
            <a:endParaRPr b="0" i="0" sz="2050" u="none" cap="none" strike="noStrike"/>
          </a:p>
        </p:txBody>
      </p:sp>
      <p:sp>
        <p:nvSpPr>
          <p:cNvPr id="70" name="Google Shape;70;p14"/>
          <p:cNvSpPr/>
          <p:nvPr/>
        </p:nvSpPr>
        <p:spPr>
          <a:xfrm>
            <a:off x="958691" y="4450556"/>
            <a:ext cx="6031825" cy="338138"/>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3C3939"/>
              </a:buClr>
              <a:buSzPts val="1650"/>
              <a:buFont typeface="Roboto"/>
              <a:buNone/>
            </a:pPr>
            <a:r>
              <a:rPr b="0" i="0" lang="en-US" sz="1650" u="none" cap="none" strike="noStrike">
                <a:solidFill>
                  <a:srgbClr val="3C3939"/>
                </a:solidFill>
                <a:latin typeface="Roboto"/>
                <a:ea typeface="Roboto"/>
                <a:cs typeface="Roboto"/>
                <a:sym typeface="Roboto"/>
              </a:rPr>
              <a:t>Worldwide prevalence of diabetes underscores the urgency.</a:t>
            </a:r>
            <a:endParaRPr b="0" i="0" sz="1650" u="none" cap="none" strike="noStrike"/>
          </a:p>
        </p:txBody>
      </p:sp>
      <p:sp>
        <p:nvSpPr>
          <p:cNvPr id="71" name="Google Shape;71;p14"/>
          <p:cNvSpPr/>
          <p:nvPr/>
        </p:nvSpPr>
        <p:spPr>
          <a:xfrm>
            <a:off x="7420808" y="2929295"/>
            <a:ext cx="6469856" cy="2078355"/>
          </a:xfrm>
          <a:prstGeom prst="roundRect">
            <a:avLst>
              <a:gd fmla="val 4271"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7639764" y="3993594"/>
            <a:ext cx="3124081" cy="330160"/>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3C3939"/>
              </a:buClr>
              <a:buSzPts val="2050"/>
              <a:buFont typeface="Raleway"/>
              <a:buNone/>
            </a:pPr>
            <a:r>
              <a:rPr b="0" i="0" lang="en-US" sz="2050" u="none" cap="none" strike="noStrike">
                <a:solidFill>
                  <a:srgbClr val="3C3939"/>
                </a:solidFill>
                <a:latin typeface="Raleway"/>
                <a:ea typeface="Raleway"/>
                <a:cs typeface="Raleway"/>
                <a:sym typeface="Raleway"/>
              </a:rPr>
              <a:t>Preventing Complications</a:t>
            </a:r>
            <a:endParaRPr b="0" i="0" sz="2050" u="none" cap="none" strike="noStrike"/>
          </a:p>
        </p:txBody>
      </p:sp>
      <p:sp>
        <p:nvSpPr>
          <p:cNvPr id="73" name="Google Shape;73;p14"/>
          <p:cNvSpPr/>
          <p:nvPr/>
        </p:nvSpPr>
        <p:spPr>
          <a:xfrm>
            <a:off x="7639764" y="4450556"/>
            <a:ext cx="6031944" cy="338138"/>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3C3939"/>
              </a:buClr>
              <a:buSzPts val="1650"/>
              <a:buFont typeface="Roboto"/>
              <a:buNone/>
            </a:pPr>
            <a:r>
              <a:rPr b="0" i="0" lang="en-US" sz="1650" u="none" cap="none" strike="noStrike">
                <a:solidFill>
                  <a:srgbClr val="3C3939"/>
                </a:solidFill>
                <a:latin typeface="Roboto"/>
                <a:ea typeface="Roboto"/>
                <a:cs typeface="Roboto"/>
                <a:sym typeface="Roboto"/>
              </a:rPr>
              <a:t>Early detection can significantly reduce long-term health issues.</a:t>
            </a:r>
            <a:endParaRPr b="0" i="0" sz="1650" u="none" cap="none" strike="noStrike"/>
          </a:p>
        </p:txBody>
      </p:sp>
      <p:sp>
        <p:nvSpPr>
          <p:cNvPr id="74" name="Google Shape;74;p14"/>
          <p:cNvSpPr/>
          <p:nvPr/>
        </p:nvSpPr>
        <p:spPr>
          <a:xfrm>
            <a:off x="739735" y="5218986"/>
            <a:ext cx="6469737" cy="2416493"/>
          </a:xfrm>
          <a:prstGeom prst="roundRect">
            <a:avLst>
              <a:gd fmla="val 3674"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958691" y="5437942"/>
            <a:ext cx="634008" cy="634008"/>
          </a:xfrm>
          <a:prstGeom prst="roundRect">
            <a:avLst>
              <a:gd fmla="val 1442108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958691" y="6283285"/>
            <a:ext cx="2641997" cy="330160"/>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3C3939"/>
              </a:buClr>
              <a:buSzPts val="2050"/>
              <a:buFont typeface="Raleway"/>
              <a:buNone/>
            </a:pPr>
            <a:r>
              <a:rPr b="0" i="0" lang="en-US" sz="2050" u="none" cap="none" strike="noStrike">
                <a:solidFill>
                  <a:srgbClr val="3C3939"/>
                </a:solidFill>
                <a:latin typeface="Raleway"/>
                <a:ea typeface="Raleway"/>
                <a:cs typeface="Raleway"/>
                <a:sym typeface="Raleway"/>
              </a:rPr>
              <a:t>Personalized Risk</a:t>
            </a:r>
            <a:endParaRPr b="0" i="0" sz="2050" u="none" cap="none" strike="noStrike"/>
          </a:p>
        </p:txBody>
      </p:sp>
      <p:sp>
        <p:nvSpPr>
          <p:cNvPr id="77" name="Google Shape;77;p14"/>
          <p:cNvSpPr/>
          <p:nvPr/>
        </p:nvSpPr>
        <p:spPr>
          <a:xfrm>
            <a:off x="958691" y="6740247"/>
            <a:ext cx="6031825" cy="676275"/>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3C3939"/>
              </a:buClr>
              <a:buSzPts val="1650"/>
              <a:buFont typeface="Roboto"/>
              <a:buNone/>
            </a:pPr>
            <a:r>
              <a:rPr b="0" i="0" lang="en-US" sz="1650" u="none" cap="none" strike="noStrike">
                <a:solidFill>
                  <a:srgbClr val="3C3939"/>
                </a:solidFill>
                <a:latin typeface="Roboto"/>
                <a:ea typeface="Roboto"/>
                <a:cs typeface="Roboto"/>
                <a:sym typeface="Roboto"/>
              </a:rPr>
              <a:t>Moving beyond generic methods to individualized risk assessment.</a:t>
            </a:r>
            <a:endParaRPr b="0" i="0" sz="1650" u="none" cap="none" strike="noStrike"/>
          </a:p>
        </p:txBody>
      </p:sp>
      <p:sp>
        <p:nvSpPr>
          <p:cNvPr id="78" name="Google Shape;78;p14"/>
          <p:cNvSpPr/>
          <p:nvPr/>
        </p:nvSpPr>
        <p:spPr>
          <a:xfrm>
            <a:off x="7420808" y="5218986"/>
            <a:ext cx="6469856" cy="2416493"/>
          </a:xfrm>
          <a:prstGeom prst="roundRect">
            <a:avLst>
              <a:gd fmla="val 3674"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4"/>
          <p:cNvSpPr/>
          <p:nvPr/>
        </p:nvSpPr>
        <p:spPr>
          <a:xfrm>
            <a:off x="7639764" y="5437942"/>
            <a:ext cx="634008" cy="634008"/>
          </a:xfrm>
          <a:prstGeom prst="roundRect">
            <a:avLst>
              <a:gd fmla="val 1442108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p:nvPr/>
        </p:nvSpPr>
        <p:spPr>
          <a:xfrm>
            <a:off x="7639764" y="6283285"/>
            <a:ext cx="2683907" cy="330160"/>
          </a:xfrm>
          <a:prstGeom prst="rect">
            <a:avLst/>
          </a:prstGeom>
          <a:noFill/>
          <a:ln>
            <a:noFill/>
          </a:ln>
        </p:spPr>
        <p:txBody>
          <a:bodyPr anchorCtr="0" anchor="t" bIns="0" lIns="0" spcFirstLastPara="1" rIns="0" wrap="square" tIns="0">
            <a:noAutofit/>
          </a:bodyPr>
          <a:lstStyle/>
          <a:p>
            <a:pPr indent="0" lvl="0" marL="0" marR="0" rtl="0" algn="l">
              <a:lnSpc>
                <a:spcPct val="126829"/>
              </a:lnSpc>
              <a:spcBef>
                <a:spcPts val="0"/>
              </a:spcBef>
              <a:spcAft>
                <a:spcPts val="0"/>
              </a:spcAft>
              <a:buClr>
                <a:srgbClr val="3C3939"/>
              </a:buClr>
              <a:buSzPts val="2050"/>
              <a:buFont typeface="Raleway"/>
              <a:buNone/>
            </a:pPr>
            <a:r>
              <a:rPr b="0" i="0" lang="en-US" sz="2050" u="none" cap="none" strike="noStrike">
                <a:solidFill>
                  <a:srgbClr val="3C3939"/>
                </a:solidFill>
                <a:latin typeface="Raleway"/>
                <a:ea typeface="Raleway"/>
                <a:cs typeface="Raleway"/>
                <a:sym typeface="Raleway"/>
              </a:rPr>
              <a:t>ML for Early Diagnosis</a:t>
            </a:r>
            <a:endParaRPr b="0" i="0" sz="2050" u="none" cap="none" strike="noStrike"/>
          </a:p>
        </p:txBody>
      </p:sp>
      <p:sp>
        <p:nvSpPr>
          <p:cNvPr id="81" name="Google Shape;81;p14"/>
          <p:cNvSpPr/>
          <p:nvPr/>
        </p:nvSpPr>
        <p:spPr>
          <a:xfrm>
            <a:off x="7639764" y="6740247"/>
            <a:ext cx="6031944" cy="676275"/>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3C3939"/>
              </a:buClr>
              <a:buSzPts val="1650"/>
              <a:buFont typeface="Roboto"/>
              <a:buNone/>
            </a:pPr>
            <a:r>
              <a:rPr b="0" i="0" lang="en-US" sz="1650" u="none" cap="none" strike="noStrike">
                <a:solidFill>
                  <a:srgbClr val="3C3939"/>
                </a:solidFill>
                <a:latin typeface="Roboto"/>
                <a:ea typeface="Roboto"/>
                <a:cs typeface="Roboto"/>
                <a:sym typeface="Roboto"/>
              </a:rPr>
              <a:t>Leveraging AI to enhance diagnostic capabilities and stratification.</a:t>
            </a:r>
            <a:endParaRPr b="0" i="0" sz="1650" u="none" cap="none" strike="noStrike"/>
          </a:p>
        </p:txBody>
      </p:sp>
      <p:sp>
        <p:nvSpPr>
          <p:cNvPr id="82" name="Google Shape;82;p14"/>
          <p:cNvSpPr/>
          <p:nvPr/>
        </p:nvSpPr>
        <p:spPr>
          <a:xfrm>
            <a:off x="7639752" y="3114192"/>
            <a:ext cx="633900" cy="633900"/>
          </a:xfrm>
          <a:prstGeom prst="roundRect">
            <a:avLst>
              <a:gd fmla="val 14421089"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3" name="Google Shape;83;p14"/>
          <p:cNvPicPr preferRelativeResize="0"/>
          <p:nvPr/>
        </p:nvPicPr>
        <p:blipFill>
          <a:blip r:embed="rId3">
            <a:alphaModFix/>
          </a:blip>
          <a:stretch>
            <a:fillRect/>
          </a:stretch>
        </p:blipFill>
        <p:spPr>
          <a:xfrm>
            <a:off x="7814062" y="3322612"/>
            <a:ext cx="285276" cy="285276"/>
          </a:xfrm>
          <a:prstGeom prst="rect">
            <a:avLst/>
          </a:prstGeom>
          <a:noFill/>
          <a:ln>
            <a:noFill/>
          </a:ln>
        </p:spPr>
      </p:pic>
      <p:pic>
        <p:nvPicPr>
          <p:cNvPr id="84" name="Google Shape;84;p14"/>
          <p:cNvPicPr preferRelativeResize="0"/>
          <p:nvPr/>
        </p:nvPicPr>
        <p:blipFill>
          <a:blip r:embed="rId4">
            <a:alphaModFix/>
          </a:blip>
          <a:stretch>
            <a:fillRect/>
          </a:stretch>
        </p:blipFill>
        <p:spPr>
          <a:xfrm>
            <a:off x="1133063" y="3322613"/>
            <a:ext cx="285276" cy="285276"/>
          </a:xfrm>
          <a:prstGeom prst="rect">
            <a:avLst/>
          </a:prstGeom>
          <a:noFill/>
          <a:ln>
            <a:noFill/>
          </a:ln>
        </p:spPr>
      </p:pic>
      <p:pic>
        <p:nvPicPr>
          <p:cNvPr id="85" name="Google Shape;85;p14"/>
          <p:cNvPicPr preferRelativeResize="0"/>
          <p:nvPr/>
        </p:nvPicPr>
        <p:blipFill>
          <a:blip r:embed="rId5">
            <a:alphaModFix/>
          </a:blip>
          <a:stretch>
            <a:fillRect/>
          </a:stretch>
        </p:blipFill>
        <p:spPr>
          <a:xfrm>
            <a:off x="1110613" y="5589863"/>
            <a:ext cx="330173" cy="330173"/>
          </a:xfrm>
          <a:prstGeom prst="rect">
            <a:avLst/>
          </a:prstGeom>
          <a:noFill/>
          <a:ln>
            <a:noFill/>
          </a:ln>
        </p:spPr>
      </p:pic>
      <p:pic>
        <p:nvPicPr>
          <p:cNvPr id="86" name="Google Shape;86;p14"/>
          <p:cNvPicPr preferRelativeResize="0"/>
          <p:nvPr/>
        </p:nvPicPr>
        <p:blipFill>
          <a:blip r:embed="rId6">
            <a:alphaModFix/>
          </a:blip>
          <a:stretch>
            <a:fillRect/>
          </a:stretch>
        </p:blipFill>
        <p:spPr>
          <a:xfrm>
            <a:off x="7814124" y="5589878"/>
            <a:ext cx="285302" cy="285297"/>
          </a:xfrm>
          <a:prstGeom prst="rect">
            <a:avLst/>
          </a:prstGeom>
          <a:noFill/>
          <a:ln>
            <a:noFill/>
          </a:ln>
        </p:spPr>
      </p:pic>
      <p:sp>
        <p:nvSpPr>
          <p:cNvPr id="87" name="Google Shape;87;p14"/>
          <p:cNvSpPr/>
          <p:nvPr/>
        </p:nvSpPr>
        <p:spPr>
          <a:xfrm>
            <a:off x="12826975" y="7727575"/>
            <a:ext cx="1803300" cy="45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descr="preencoded.png" id="93" name="Google Shape;93;p15"/>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94" name="Google Shape;94;p15"/>
          <p:cNvSpPr/>
          <p:nvPr/>
        </p:nvSpPr>
        <p:spPr>
          <a:xfrm>
            <a:off x="6115288" y="735687"/>
            <a:ext cx="7178993" cy="561499"/>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1B1B27"/>
              </a:buClr>
              <a:buSzPts val="3500"/>
              <a:buFont typeface="Raleway"/>
              <a:buNone/>
            </a:pPr>
            <a:r>
              <a:rPr b="0" i="0" lang="en-US" sz="3500" u="none" cap="none" strike="noStrike">
                <a:solidFill>
                  <a:srgbClr val="1B1B27"/>
                </a:solidFill>
                <a:latin typeface="Raleway"/>
                <a:ea typeface="Raleway"/>
                <a:cs typeface="Raleway"/>
                <a:sym typeface="Raleway"/>
              </a:rPr>
              <a:t>Project Objectives: Research Goals</a:t>
            </a:r>
            <a:endParaRPr b="0" i="0" sz="3500" u="none" cap="none" strike="noStrike"/>
          </a:p>
        </p:txBody>
      </p:sp>
      <p:sp>
        <p:nvSpPr>
          <p:cNvPr id="95" name="Google Shape;95;p15"/>
          <p:cNvSpPr/>
          <p:nvPr/>
        </p:nvSpPr>
        <p:spPr>
          <a:xfrm>
            <a:off x="6115288" y="1566624"/>
            <a:ext cx="7886224" cy="862251"/>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3C3939"/>
              </a:buClr>
              <a:buSzPts val="1400"/>
              <a:buFont typeface="Roboto"/>
              <a:buNone/>
            </a:pPr>
            <a:r>
              <a:rPr b="0" i="0" lang="en-US" sz="1400" u="none" cap="none" strike="noStrike">
                <a:solidFill>
                  <a:srgbClr val="3C3939"/>
                </a:solidFill>
                <a:latin typeface="Roboto"/>
                <a:ea typeface="Roboto"/>
                <a:cs typeface="Roboto"/>
                <a:sym typeface="Roboto"/>
              </a:rPr>
              <a:t>Our project aims to harness the power of data mining and machine learning to improve diabetes prediction. We seek to understand the underlying medical factors, build robust predictive models, and uncover natural groupings within patient data.</a:t>
            </a:r>
            <a:endParaRPr b="0" i="0" sz="1400" u="none" cap="none" strike="noStrike"/>
          </a:p>
        </p:txBody>
      </p:sp>
      <p:sp>
        <p:nvSpPr>
          <p:cNvPr id="96" name="Google Shape;96;p15"/>
          <p:cNvSpPr/>
          <p:nvPr/>
        </p:nvSpPr>
        <p:spPr>
          <a:xfrm>
            <a:off x="6115288" y="2630924"/>
            <a:ext cx="7886224" cy="1080968"/>
          </a:xfrm>
          <a:prstGeom prst="roundRect">
            <a:avLst>
              <a:gd fmla="val 10151" name="adj"/>
            </a:avLst>
          </a:prstGeom>
          <a:solidFill>
            <a:srgbClr val="FFFFFF">
              <a:alpha val="94901"/>
            </a:srgbClr>
          </a:solidFill>
          <a:ln cap="flat" cmpd="sng" w="22850">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p:nvPr/>
        </p:nvSpPr>
        <p:spPr>
          <a:xfrm>
            <a:off x="6092428" y="2630924"/>
            <a:ext cx="91440" cy="1080968"/>
          </a:xfrm>
          <a:prstGeom prst="roundRect">
            <a:avLst>
              <a:gd fmla="val 82539" name="adj"/>
            </a:avLst>
          </a:prstGeom>
          <a:solidFill>
            <a:srgbClr val="1B1B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p:nvPr/>
        </p:nvSpPr>
        <p:spPr>
          <a:xfrm>
            <a:off x="6386393" y="2833449"/>
            <a:ext cx="2246114" cy="280749"/>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3C3939"/>
              </a:buClr>
              <a:buSzPts val="1750"/>
              <a:buFont typeface="Raleway"/>
              <a:buNone/>
            </a:pPr>
            <a:r>
              <a:rPr b="0" i="0" lang="en-US" sz="1750" u="none" cap="none" strike="noStrike">
                <a:solidFill>
                  <a:srgbClr val="3C3939"/>
                </a:solidFill>
                <a:latin typeface="Raleway"/>
                <a:ea typeface="Raleway"/>
                <a:cs typeface="Raleway"/>
                <a:sym typeface="Raleway"/>
              </a:rPr>
              <a:t>Feature Analysis</a:t>
            </a:r>
            <a:endParaRPr b="0" i="0" sz="1750" u="none" cap="none" strike="noStrike"/>
          </a:p>
        </p:txBody>
      </p:sp>
      <p:sp>
        <p:nvSpPr>
          <p:cNvPr id="99" name="Google Shape;99;p15"/>
          <p:cNvSpPr/>
          <p:nvPr/>
        </p:nvSpPr>
        <p:spPr>
          <a:xfrm>
            <a:off x="6386393" y="3221950"/>
            <a:ext cx="7412593" cy="287417"/>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3C3939"/>
              </a:buClr>
              <a:buSzPts val="1400"/>
              <a:buFont typeface="Roboto"/>
              <a:buNone/>
            </a:pPr>
            <a:r>
              <a:rPr b="0" i="0" lang="en-US" sz="1400" u="none" cap="none" strike="noStrike">
                <a:solidFill>
                  <a:srgbClr val="3C3939"/>
                </a:solidFill>
                <a:latin typeface="Roboto"/>
                <a:ea typeface="Roboto"/>
                <a:cs typeface="Roboto"/>
                <a:sym typeface="Roboto"/>
              </a:rPr>
              <a:t>Analyze key medical features and their correlation with diabetes outcomes.</a:t>
            </a:r>
            <a:endParaRPr b="0" i="0" sz="1400" u="none" cap="none" strike="noStrike"/>
          </a:p>
        </p:txBody>
      </p:sp>
      <p:sp>
        <p:nvSpPr>
          <p:cNvPr id="100" name="Google Shape;100;p15"/>
          <p:cNvSpPr/>
          <p:nvPr/>
        </p:nvSpPr>
        <p:spPr>
          <a:xfrm>
            <a:off x="6115288" y="3891558"/>
            <a:ext cx="7886224" cy="1080968"/>
          </a:xfrm>
          <a:prstGeom prst="roundRect">
            <a:avLst>
              <a:gd fmla="val 10151" name="adj"/>
            </a:avLst>
          </a:prstGeom>
          <a:solidFill>
            <a:srgbClr val="FFFFFF">
              <a:alpha val="94901"/>
            </a:srgbClr>
          </a:solidFill>
          <a:ln cap="flat" cmpd="sng" w="22850">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p:cNvSpPr/>
          <p:nvPr/>
        </p:nvSpPr>
        <p:spPr>
          <a:xfrm>
            <a:off x="6092428" y="3891558"/>
            <a:ext cx="91440" cy="1080968"/>
          </a:xfrm>
          <a:prstGeom prst="roundRect">
            <a:avLst>
              <a:gd fmla="val 82539" name="adj"/>
            </a:avLst>
          </a:prstGeom>
          <a:solidFill>
            <a:srgbClr val="1B1B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p:cNvSpPr/>
          <p:nvPr/>
        </p:nvSpPr>
        <p:spPr>
          <a:xfrm>
            <a:off x="6386393" y="4094083"/>
            <a:ext cx="2246114" cy="280749"/>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3C3939"/>
              </a:buClr>
              <a:buSzPts val="1750"/>
              <a:buFont typeface="Raleway"/>
              <a:buNone/>
            </a:pPr>
            <a:r>
              <a:rPr b="0" i="0" lang="en-US" sz="1750" u="none" cap="none" strike="noStrike">
                <a:solidFill>
                  <a:srgbClr val="3C3939"/>
                </a:solidFill>
                <a:latin typeface="Raleway"/>
                <a:ea typeface="Raleway"/>
                <a:cs typeface="Raleway"/>
                <a:sym typeface="Raleway"/>
              </a:rPr>
              <a:t>Model Training</a:t>
            </a:r>
            <a:endParaRPr b="0" i="0" sz="1750" u="none" cap="none" strike="noStrike"/>
          </a:p>
        </p:txBody>
      </p:sp>
      <p:sp>
        <p:nvSpPr>
          <p:cNvPr id="103" name="Google Shape;103;p15"/>
          <p:cNvSpPr/>
          <p:nvPr/>
        </p:nvSpPr>
        <p:spPr>
          <a:xfrm>
            <a:off x="6386393" y="4482584"/>
            <a:ext cx="7412593" cy="287417"/>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3C3939"/>
              </a:buClr>
              <a:buSzPts val="1400"/>
              <a:buFont typeface="Roboto"/>
              <a:buNone/>
            </a:pPr>
            <a:r>
              <a:rPr b="0" i="0" lang="en-US" sz="1400" u="none" cap="none" strike="noStrike">
                <a:solidFill>
                  <a:srgbClr val="3C3939"/>
                </a:solidFill>
                <a:latin typeface="Roboto"/>
                <a:ea typeface="Roboto"/>
                <a:cs typeface="Roboto"/>
                <a:sym typeface="Roboto"/>
              </a:rPr>
              <a:t>Develop and train classification models for accurate diabetes prediction.</a:t>
            </a:r>
            <a:endParaRPr b="0" i="0" sz="1400" u="none" cap="none" strike="noStrike"/>
          </a:p>
        </p:txBody>
      </p:sp>
      <p:sp>
        <p:nvSpPr>
          <p:cNvPr id="104" name="Google Shape;104;p15"/>
          <p:cNvSpPr/>
          <p:nvPr/>
        </p:nvSpPr>
        <p:spPr>
          <a:xfrm>
            <a:off x="6115288" y="5152192"/>
            <a:ext cx="7886224" cy="1080968"/>
          </a:xfrm>
          <a:prstGeom prst="roundRect">
            <a:avLst>
              <a:gd fmla="val 10151" name="adj"/>
            </a:avLst>
          </a:prstGeom>
          <a:solidFill>
            <a:srgbClr val="FFFFFF">
              <a:alpha val="94901"/>
            </a:srgbClr>
          </a:solidFill>
          <a:ln cap="flat" cmpd="sng" w="22850">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a:off x="6092428" y="5152192"/>
            <a:ext cx="91440" cy="1080968"/>
          </a:xfrm>
          <a:prstGeom prst="roundRect">
            <a:avLst>
              <a:gd fmla="val 82539" name="adj"/>
            </a:avLst>
          </a:prstGeom>
          <a:solidFill>
            <a:srgbClr val="1B1B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a:off x="6386393" y="5354717"/>
            <a:ext cx="2246114" cy="280749"/>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3C3939"/>
              </a:buClr>
              <a:buSzPts val="1750"/>
              <a:buFont typeface="Raleway"/>
              <a:buNone/>
            </a:pPr>
            <a:r>
              <a:rPr b="0" i="0" lang="en-US" sz="1750" u="none" cap="none" strike="noStrike">
                <a:solidFill>
                  <a:srgbClr val="3C3939"/>
                </a:solidFill>
                <a:latin typeface="Raleway"/>
                <a:ea typeface="Raleway"/>
                <a:cs typeface="Raleway"/>
                <a:sym typeface="Raleway"/>
              </a:rPr>
              <a:t>Clustering</a:t>
            </a:r>
            <a:endParaRPr b="0" i="0" sz="1750" u="none" cap="none" strike="noStrike"/>
          </a:p>
        </p:txBody>
      </p:sp>
      <p:sp>
        <p:nvSpPr>
          <p:cNvPr id="107" name="Google Shape;107;p15"/>
          <p:cNvSpPr/>
          <p:nvPr/>
        </p:nvSpPr>
        <p:spPr>
          <a:xfrm>
            <a:off x="6386393" y="5743218"/>
            <a:ext cx="7412593" cy="287417"/>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3C3939"/>
              </a:buClr>
              <a:buSzPts val="1400"/>
              <a:buFont typeface="Roboto"/>
              <a:buNone/>
            </a:pPr>
            <a:r>
              <a:rPr b="0" i="0" lang="en-US" sz="1400" u="none" cap="none" strike="noStrike">
                <a:solidFill>
                  <a:srgbClr val="3C3939"/>
                </a:solidFill>
                <a:latin typeface="Roboto"/>
                <a:ea typeface="Roboto"/>
                <a:cs typeface="Roboto"/>
                <a:sym typeface="Roboto"/>
              </a:rPr>
              <a:t>Apply unsupervised learning to identify distinct diabetes risk groups.</a:t>
            </a:r>
            <a:endParaRPr b="0" i="0" sz="1400" u="none" cap="none" strike="noStrike"/>
          </a:p>
        </p:txBody>
      </p:sp>
      <p:sp>
        <p:nvSpPr>
          <p:cNvPr id="108" name="Google Shape;108;p15"/>
          <p:cNvSpPr/>
          <p:nvPr/>
        </p:nvSpPr>
        <p:spPr>
          <a:xfrm>
            <a:off x="6115288" y="6412825"/>
            <a:ext cx="7886224" cy="1080968"/>
          </a:xfrm>
          <a:prstGeom prst="roundRect">
            <a:avLst>
              <a:gd fmla="val 10151" name="adj"/>
            </a:avLst>
          </a:prstGeom>
          <a:solidFill>
            <a:srgbClr val="FFFFFF">
              <a:alpha val="94901"/>
            </a:srgbClr>
          </a:solidFill>
          <a:ln cap="flat" cmpd="sng" w="22850">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p:nvPr/>
        </p:nvSpPr>
        <p:spPr>
          <a:xfrm>
            <a:off x="6092428" y="6412825"/>
            <a:ext cx="91440" cy="1080968"/>
          </a:xfrm>
          <a:prstGeom prst="roundRect">
            <a:avLst>
              <a:gd fmla="val 82539" name="adj"/>
            </a:avLst>
          </a:prstGeom>
          <a:solidFill>
            <a:srgbClr val="1B1B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5"/>
          <p:cNvSpPr/>
          <p:nvPr/>
        </p:nvSpPr>
        <p:spPr>
          <a:xfrm>
            <a:off x="6386393" y="6615351"/>
            <a:ext cx="2657594" cy="280749"/>
          </a:xfrm>
          <a:prstGeom prst="rect">
            <a:avLst/>
          </a:prstGeom>
          <a:noFill/>
          <a:ln>
            <a:noFill/>
          </a:ln>
        </p:spPr>
        <p:txBody>
          <a:bodyPr anchorCtr="0" anchor="t" bIns="0" lIns="0" spcFirstLastPara="1" rIns="0" wrap="square" tIns="0">
            <a:noAutofit/>
          </a:bodyPr>
          <a:lstStyle/>
          <a:p>
            <a:pPr indent="0" lvl="0" marL="0" marR="0" rtl="0" algn="l">
              <a:lnSpc>
                <a:spcPct val="125714"/>
              </a:lnSpc>
              <a:spcBef>
                <a:spcPts val="0"/>
              </a:spcBef>
              <a:spcAft>
                <a:spcPts val="0"/>
              </a:spcAft>
              <a:buClr>
                <a:srgbClr val="3C3939"/>
              </a:buClr>
              <a:buSzPts val="1750"/>
              <a:buFont typeface="Raleway"/>
              <a:buNone/>
            </a:pPr>
            <a:r>
              <a:rPr b="0" i="0" lang="en-US" sz="1750" u="none" cap="none" strike="noStrike">
                <a:solidFill>
                  <a:srgbClr val="3C3939"/>
                </a:solidFill>
                <a:latin typeface="Raleway"/>
                <a:ea typeface="Raleway"/>
                <a:cs typeface="Raleway"/>
                <a:sym typeface="Raleway"/>
              </a:rPr>
              <a:t>Performance Comparison</a:t>
            </a:r>
            <a:endParaRPr b="0" i="0" sz="1750" u="none" cap="none" strike="noStrike"/>
          </a:p>
        </p:txBody>
      </p:sp>
      <p:sp>
        <p:nvSpPr>
          <p:cNvPr id="111" name="Google Shape;111;p15"/>
          <p:cNvSpPr/>
          <p:nvPr/>
        </p:nvSpPr>
        <p:spPr>
          <a:xfrm>
            <a:off x="6386393" y="7003852"/>
            <a:ext cx="7412593" cy="287417"/>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3C3939"/>
              </a:buClr>
              <a:buSzPts val="1400"/>
              <a:buFont typeface="Roboto"/>
              <a:buNone/>
            </a:pPr>
            <a:r>
              <a:rPr b="0" i="0" lang="en-US" sz="1400" u="none" cap="none" strike="noStrike">
                <a:solidFill>
                  <a:srgbClr val="3C3939"/>
                </a:solidFill>
                <a:latin typeface="Roboto"/>
                <a:ea typeface="Roboto"/>
                <a:cs typeface="Roboto"/>
                <a:sym typeface="Roboto"/>
              </a:rPr>
              <a:t>Evaluate and compare models to determine the most effective approach.</a:t>
            </a:r>
            <a:endParaRPr b="0" i="0" sz="1400" u="none" cap="none" strike="noStrike"/>
          </a:p>
        </p:txBody>
      </p:sp>
      <p:sp>
        <p:nvSpPr>
          <p:cNvPr id="112" name="Google Shape;112;p15"/>
          <p:cNvSpPr/>
          <p:nvPr/>
        </p:nvSpPr>
        <p:spPr>
          <a:xfrm>
            <a:off x="12826975" y="7727575"/>
            <a:ext cx="1803300" cy="45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6"/>
          <p:cNvSpPr/>
          <p:nvPr/>
        </p:nvSpPr>
        <p:spPr>
          <a:xfrm>
            <a:off x="583287" y="458272"/>
            <a:ext cx="6617256" cy="520898"/>
          </a:xfrm>
          <a:prstGeom prst="rect">
            <a:avLst/>
          </a:prstGeom>
          <a:noFill/>
          <a:ln>
            <a:noFill/>
          </a:ln>
        </p:spPr>
        <p:txBody>
          <a:bodyPr anchorCtr="0" anchor="t" bIns="0" lIns="0" spcFirstLastPara="1" rIns="0" wrap="square" tIns="0">
            <a:noAutofit/>
          </a:bodyPr>
          <a:lstStyle/>
          <a:p>
            <a:pPr indent="0" lvl="0" marL="0" marR="0" rtl="0" algn="l">
              <a:lnSpc>
                <a:spcPct val="126153"/>
              </a:lnSpc>
              <a:spcBef>
                <a:spcPts val="0"/>
              </a:spcBef>
              <a:spcAft>
                <a:spcPts val="0"/>
              </a:spcAft>
              <a:buClr>
                <a:srgbClr val="1B1B27"/>
              </a:buClr>
              <a:buSzPts val="3250"/>
              <a:buFont typeface="Raleway"/>
              <a:buNone/>
            </a:pPr>
            <a:r>
              <a:rPr b="0" i="0" lang="en-US" sz="3250" u="none" cap="none" strike="noStrike">
                <a:solidFill>
                  <a:srgbClr val="1B1B27"/>
                </a:solidFill>
                <a:latin typeface="Raleway"/>
                <a:ea typeface="Raleway"/>
                <a:cs typeface="Raleway"/>
                <a:sym typeface="Raleway"/>
              </a:rPr>
              <a:t>Dataset Overview &amp; Preprocessing</a:t>
            </a:r>
            <a:endParaRPr b="0" i="0" sz="3250" u="none" cap="none" strike="noStrike"/>
          </a:p>
        </p:txBody>
      </p:sp>
      <p:sp>
        <p:nvSpPr>
          <p:cNvPr id="119" name="Google Shape;119;p16"/>
          <p:cNvSpPr/>
          <p:nvPr/>
        </p:nvSpPr>
        <p:spPr>
          <a:xfrm>
            <a:off x="583287" y="1312426"/>
            <a:ext cx="13463826" cy="533400"/>
          </a:xfrm>
          <a:prstGeom prst="rect">
            <a:avLst/>
          </a:prstGeom>
          <a:noFill/>
          <a:ln>
            <a:noFill/>
          </a:ln>
        </p:spPr>
        <p:txBody>
          <a:bodyPr anchorCtr="0" anchor="t" bIns="0" lIns="0" spcFirstLastPara="1" rIns="0" wrap="square" tIns="0">
            <a:noAutofit/>
          </a:bodyPr>
          <a:lstStyle/>
          <a:p>
            <a:pPr indent="0" lvl="0" marL="0" marR="0" rtl="0" algn="l">
              <a:lnSpc>
                <a:spcPct val="157692"/>
              </a:lnSpc>
              <a:spcBef>
                <a:spcPts val="0"/>
              </a:spcBef>
              <a:spcAft>
                <a:spcPts val="0"/>
              </a:spcAft>
              <a:buClr>
                <a:srgbClr val="3C3939"/>
              </a:buClr>
              <a:buSzPts val="1300"/>
              <a:buFont typeface="Roboto"/>
              <a:buNone/>
            </a:pPr>
            <a:r>
              <a:rPr b="0" i="0" lang="en-US" sz="1300" u="none" cap="none" strike="noStrike">
                <a:solidFill>
                  <a:srgbClr val="3C3939"/>
                </a:solidFill>
                <a:latin typeface="Roboto"/>
                <a:ea typeface="Roboto"/>
                <a:cs typeface="Roboto"/>
                <a:sym typeface="Roboto"/>
              </a:rPr>
              <a:t>We utilized the PIMA Indian Diabetes dataset, a foundational resource in diabetes research. Rigorous preprocessing steps were crucial to prepare the data for accurate model training and analysis.</a:t>
            </a:r>
            <a:endParaRPr b="0" i="0" sz="1300" u="none" cap="none" strike="noStrike"/>
          </a:p>
        </p:txBody>
      </p:sp>
      <p:sp>
        <p:nvSpPr>
          <p:cNvPr id="120" name="Google Shape;120;p16"/>
          <p:cNvSpPr/>
          <p:nvPr/>
        </p:nvSpPr>
        <p:spPr>
          <a:xfrm>
            <a:off x="583287" y="2183130"/>
            <a:ext cx="6528673" cy="266700"/>
          </a:xfrm>
          <a:prstGeom prst="rect">
            <a:avLst/>
          </a:prstGeom>
          <a:noFill/>
          <a:ln>
            <a:noFill/>
          </a:ln>
        </p:spPr>
        <p:txBody>
          <a:bodyPr anchorCtr="0" anchor="t" bIns="0" lIns="0" spcFirstLastPara="1" rIns="0" wrap="square" tIns="0">
            <a:noAutofit/>
          </a:bodyPr>
          <a:lstStyle/>
          <a:p>
            <a:pPr indent="0" lvl="0" marL="0" marR="0" rtl="0" algn="l">
              <a:lnSpc>
                <a:spcPct val="157692"/>
              </a:lnSpc>
              <a:spcBef>
                <a:spcPts val="0"/>
              </a:spcBef>
              <a:spcAft>
                <a:spcPts val="0"/>
              </a:spcAft>
              <a:buClr>
                <a:srgbClr val="3C3939"/>
              </a:buClr>
              <a:buSzPts val="1300"/>
              <a:buFont typeface="Roboto"/>
              <a:buNone/>
            </a:pPr>
            <a:r>
              <a:rPr b="1" i="0" lang="en-US" sz="1300" u="none" cap="none" strike="noStrike">
                <a:solidFill>
                  <a:srgbClr val="3C3939"/>
                </a:solidFill>
                <a:latin typeface="Roboto"/>
                <a:ea typeface="Roboto"/>
                <a:cs typeface="Roboto"/>
                <a:sym typeface="Roboto"/>
              </a:rPr>
              <a:t>Dataset:</a:t>
            </a:r>
            <a:r>
              <a:rPr b="0" i="0" lang="en-US" sz="1300" u="none" cap="none" strike="noStrike">
                <a:solidFill>
                  <a:srgbClr val="3C3939"/>
                </a:solidFill>
                <a:latin typeface="Roboto"/>
                <a:ea typeface="Roboto"/>
                <a:cs typeface="Roboto"/>
                <a:sym typeface="Roboto"/>
              </a:rPr>
              <a:t> PIMA Indian Diabetes (768 records)</a:t>
            </a:r>
            <a:endParaRPr b="0" i="0" sz="1300" u="none" cap="none" strike="noStrike"/>
          </a:p>
        </p:txBody>
      </p:sp>
      <p:sp>
        <p:nvSpPr>
          <p:cNvPr id="121" name="Google Shape;121;p16"/>
          <p:cNvSpPr/>
          <p:nvPr/>
        </p:nvSpPr>
        <p:spPr>
          <a:xfrm>
            <a:off x="583287" y="2508052"/>
            <a:ext cx="6528673" cy="266700"/>
          </a:xfrm>
          <a:prstGeom prst="rect">
            <a:avLst/>
          </a:prstGeom>
          <a:noFill/>
          <a:ln>
            <a:noFill/>
          </a:ln>
        </p:spPr>
        <p:txBody>
          <a:bodyPr anchorCtr="0" anchor="t" bIns="0" lIns="0" spcFirstLastPara="1" rIns="0" wrap="square" tIns="0">
            <a:noAutofit/>
          </a:bodyPr>
          <a:lstStyle/>
          <a:p>
            <a:pPr indent="0" lvl="0" marL="0" marR="0" rtl="0" algn="l">
              <a:lnSpc>
                <a:spcPct val="157692"/>
              </a:lnSpc>
              <a:spcBef>
                <a:spcPts val="0"/>
              </a:spcBef>
              <a:spcAft>
                <a:spcPts val="0"/>
              </a:spcAft>
              <a:buClr>
                <a:srgbClr val="3C3939"/>
              </a:buClr>
              <a:buSzPts val="1300"/>
              <a:buFont typeface="Roboto"/>
              <a:buNone/>
            </a:pPr>
            <a:r>
              <a:rPr b="1" i="0" lang="en-US" sz="1300" u="none" cap="none" strike="noStrike">
                <a:solidFill>
                  <a:srgbClr val="3C3939"/>
                </a:solidFill>
                <a:latin typeface="Roboto"/>
                <a:ea typeface="Roboto"/>
                <a:cs typeface="Roboto"/>
                <a:sym typeface="Roboto"/>
              </a:rPr>
              <a:t>Features:</a:t>
            </a:r>
            <a:r>
              <a:rPr b="0" i="0" lang="en-US" sz="1300" u="none" cap="none" strike="noStrike">
                <a:solidFill>
                  <a:srgbClr val="3C3939"/>
                </a:solidFill>
                <a:latin typeface="Roboto"/>
                <a:ea typeface="Roboto"/>
                <a:cs typeface="Roboto"/>
                <a:sym typeface="Roboto"/>
              </a:rPr>
              <a:t> 9 clinical features + outcome variable</a:t>
            </a:r>
            <a:endParaRPr b="0" i="0" sz="1300" u="none" cap="none" strike="noStrike"/>
          </a:p>
        </p:txBody>
      </p:sp>
      <p:sp>
        <p:nvSpPr>
          <p:cNvPr id="122" name="Google Shape;122;p16"/>
          <p:cNvSpPr/>
          <p:nvPr/>
        </p:nvSpPr>
        <p:spPr>
          <a:xfrm>
            <a:off x="583287" y="2832973"/>
            <a:ext cx="6528673" cy="266700"/>
          </a:xfrm>
          <a:prstGeom prst="rect">
            <a:avLst/>
          </a:prstGeom>
          <a:noFill/>
          <a:ln>
            <a:noFill/>
          </a:ln>
        </p:spPr>
        <p:txBody>
          <a:bodyPr anchorCtr="0" anchor="t" bIns="0" lIns="0" spcFirstLastPara="1" rIns="0" wrap="square" tIns="0">
            <a:noAutofit/>
          </a:bodyPr>
          <a:lstStyle/>
          <a:p>
            <a:pPr indent="0" lvl="0" marL="0" marR="0" rtl="0" algn="l">
              <a:lnSpc>
                <a:spcPct val="157692"/>
              </a:lnSpc>
              <a:spcBef>
                <a:spcPts val="0"/>
              </a:spcBef>
              <a:spcAft>
                <a:spcPts val="0"/>
              </a:spcAft>
              <a:buClr>
                <a:srgbClr val="3C3939"/>
              </a:buClr>
              <a:buSzPts val="1300"/>
              <a:buFont typeface="Roboto"/>
              <a:buNone/>
            </a:pPr>
            <a:r>
              <a:rPr b="1" i="0" lang="en-US" sz="1300" u="none" cap="none" strike="noStrike">
                <a:solidFill>
                  <a:srgbClr val="3C3939"/>
                </a:solidFill>
                <a:latin typeface="Roboto"/>
                <a:ea typeface="Roboto"/>
                <a:cs typeface="Roboto"/>
                <a:sym typeface="Roboto"/>
              </a:rPr>
              <a:t>Class Imbalance:</a:t>
            </a:r>
            <a:r>
              <a:rPr b="0" i="0" lang="en-US" sz="1300" u="none" cap="none" strike="noStrike">
                <a:solidFill>
                  <a:srgbClr val="3C3939"/>
                </a:solidFill>
                <a:latin typeface="Roboto"/>
                <a:ea typeface="Roboto"/>
                <a:cs typeface="Roboto"/>
                <a:sym typeface="Roboto"/>
              </a:rPr>
              <a:t> 65.1% Non-Diabetic, 34.9% Diabetic</a:t>
            </a:r>
            <a:endParaRPr b="0" i="0" sz="1300" u="none" cap="none" strike="noStrike"/>
          </a:p>
        </p:txBody>
      </p:sp>
      <p:sp>
        <p:nvSpPr>
          <p:cNvPr id="123" name="Google Shape;123;p16"/>
          <p:cNvSpPr/>
          <p:nvPr/>
        </p:nvSpPr>
        <p:spPr>
          <a:xfrm>
            <a:off x="583287" y="3249573"/>
            <a:ext cx="6528673" cy="266700"/>
          </a:xfrm>
          <a:prstGeom prst="rect">
            <a:avLst/>
          </a:prstGeom>
          <a:noFill/>
          <a:ln>
            <a:noFill/>
          </a:ln>
        </p:spPr>
        <p:txBody>
          <a:bodyPr anchorCtr="0" anchor="t" bIns="0" lIns="0" spcFirstLastPara="1" rIns="0" wrap="square" tIns="0">
            <a:noAutofit/>
          </a:bodyPr>
          <a:lstStyle/>
          <a:p>
            <a:pPr indent="0" lvl="0" marL="0" marR="0" rtl="0" algn="l">
              <a:lnSpc>
                <a:spcPct val="157692"/>
              </a:lnSpc>
              <a:spcBef>
                <a:spcPts val="0"/>
              </a:spcBef>
              <a:spcAft>
                <a:spcPts val="0"/>
              </a:spcAft>
              <a:buClr>
                <a:srgbClr val="3C3939"/>
              </a:buClr>
              <a:buSzPts val="1300"/>
              <a:buFont typeface="Roboto"/>
              <a:buNone/>
            </a:pPr>
            <a:r>
              <a:rPr b="1" i="0" lang="en-US" sz="1300" u="none" cap="none" strike="noStrike">
                <a:solidFill>
                  <a:srgbClr val="3C3939"/>
                </a:solidFill>
                <a:latin typeface="Roboto"/>
                <a:ea typeface="Roboto"/>
                <a:cs typeface="Roboto"/>
                <a:sym typeface="Roboto"/>
              </a:rPr>
              <a:t>Preprocessing Steps:</a:t>
            </a:r>
            <a:endParaRPr b="0" i="0" sz="1300" u="none" cap="none" strike="noStrike"/>
          </a:p>
        </p:txBody>
      </p:sp>
      <p:sp>
        <p:nvSpPr>
          <p:cNvPr id="124" name="Google Shape;124;p16"/>
          <p:cNvSpPr/>
          <p:nvPr/>
        </p:nvSpPr>
        <p:spPr>
          <a:xfrm>
            <a:off x="583287" y="3666173"/>
            <a:ext cx="6528673" cy="533400"/>
          </a:xfrm>
          <a:prstGeom prst="rect">
            <a:avLst/>
          </a:prstGeom>
          <a:noFill/>
          <a:ln>
            <a:noFill/>
          </a:ln>
        </p:spPr>
        <p:txBody>
          <a:bodyPr anchorCtr="0" anchor="t" bIns="0" lIns="0" spcFirstLastPara="1" rIns="0" wrap="square" tIns="0">
            <a:noAutofit/>
          </a:bodyPr>
          <a:lstStyle/>
          <a:p>
            <a:pPr indent="-342900" lvl="0" marL="342900" marR="0" rtl="0" algn="l">
              <a:lnSpc>
                <a:spcPct val="157692"/>
              </a:lnSpc>
              <a:spcBef>
                <a:spcPts val="0"/>
              </a:spcBef>
              <a:spcAft>
                <a:spcPts val="0"/>
              </a:spcAft>
              <a:buClr>
                <a:srgbClr val="3C3939"/>
              </a:buClr>
              <a:buSzPts val="1300"/>
              <a:buFont typeface="Roboto"/>
              <a:buChar char="•"/>
            </a:pPr>
            <a:r>
              <a:rPr b="0" i="0" lang="en-US" sz="1300" u="none" cap="none" strike="noStrike">
                <a:solidFill>
                  <a:srgbClr val="3C3939"/>
                </a:solidFill>
                <a:latin typeface="Roboto"/>
                <a:ea typeface="Roboto"/>
                <a:cs typeface="Roboto"/>
                <a:sym typeface="Roboto"/>
              </a:rPr>
              <a:t>Zero placeholders for vital metrics (e.g., Blood Pressure, BMI) were intelligently replaced with median values to prevent data loss and maintain statistical integrity.</a:t>
            </a:r>
            <a:endParaRPr b="0" i="0" sz="1300" u="none" cap="none" strike="noStrike"/>
          </a:p>
        </p:txBody>
      </p:sp>
      <p:sp>
        <p:nvSpPr>
          <p:cNvPr id="125" name="Google Shape;125;p16"/>
          <p:cNvSpPr/>
          <p:nvPr/>
        </p:nvSpPr>
        <p:spPr>
          <a:xfrm>
            <a:off x="583249" y="4533707"/>
            <a:ext cx="6528600" cy="800100"/>
          </a:xfrm>
          <a:prstGeom prst="rect">
            <a:avLst/>
          </a:prstGeom>
          <a:noFill/>
          <a:ln>
            <a:noFill/>
          </a:ln>
        </p:spPr>
        <p:txBody>
          <a:bodyPr anchorCtr="0" anchor="t" bIns="0" lIns="0" spcFirstLastPara="1" rIns="0" wrap="square" tIns="0">
            <a:noAutofit/>
          </a:bodyPr>
          <a:lstStyle/>
          <a:p>
            <a:pPr indent="-342900" lvl="0" marL="342900" marR="0" rtl="0" algn="l">
              <a:lnSpc>
                <a:spcPct val="157692"/>
              </a:lnSpc>
              <a:spcBef>
                <a:spcPts val="0"/>
              </a:spcBef>
              <a:spcAft>
                <a:spcPts val="0"/>
              </a:spcAft>
              <a:buClr>
                <a:srgbClr val="3C3939"/>
              </a:buClr>
              <a:buSzPts val="1300"/>
              <a:buFont typeface="Roboto"/>
              <a:buChar char="•"/>
            </a:pPr>
            <a:r>
              <a:rPr b="0" i="0" lang="en-US" sz="1300" u="none" cap="none" strike="noStrike">
                <a:solidFill>
                  <a:srgbClr val="3C3939"/>
                </a:solidFill>
                <a:latin typeface="Roboto"/>
                <a:ea typeface="Roboto"/>
                <a:cs typeface="Roboto"/>
                <a:sym typeface="Roboto"/>
              </a:rPr>
              <a:t>MinMax scaling normalized feature ranges, ensuring all variables contributed equally to the models and preventing features with larger values from dominating the learning process.</a:t>
            </a:r>
            <a:endParaRPr b="0" i="0" sz="1300" u="none" cap="none" strike="noStrike"/>
          </a:p>
        </p:txBody>
      </p:sp>
      <p:sp>
        <p:nvSpPr>
          <p:cNvPr id="126" name="Google Shape;126;p16"/>
          <p:cNvSpPr/>
          <p:nvPr/>
        </p:nvSpPr>
        <p:spPr>
          <a:xfrm>
            <a:off x="583287" y="5667941"/>
            <a:ext cx="6528600" cy="533400"/>
          </a:xfrm>
          <a:prstGeom prst="rect">
            <a:avLst/>
          </a:prstGeom>
          <a:noFill/>
          <a:ln>
            <a:noFill/>
          </a:ln>
        </p:spPr>
        <p:txBody>
          <a:bodyPr anchorCtr="0" anchor="t" bIns="0" lIns="0" spcFirstLastPara="1" rIns="0" wrap="square" tIns="0">
            <a:noAutofit/>
          </a:bodyPr>
          <a:lstStyle/>
          <a:p>
            <a:pPr indent="-342900" lvl="0" marL="342900" marR="0" rtl="0" algn="l">
              <a:lnSpc>
                <a:spcPct val="157692"/>
              </a:lnSpc>
              <a:spcBef>
                <a:spcPts val="0"/>
              </a:spcBef>
              <a:spcAft>
                <a:spcPts val="0"/>
              </a:spcAft>
              <a:buClr>
                <a:srgbClr val="3C3939"/>
              </a:buClr>
              <a:buSzPts val="1300"/>
              <a:buFont typeface="Roboto"/>
              <a:buChar char="•"/>
            </a:pPr>
            <a:r>
              <a:rPr b="0" i="0" lang="en-US" sz="1300" u="none" cap="none" strike="noStrike">
                <a:solidFill>
                  <a:srgbClr val="3C3939"/>
                </a:solidFill>
                <a:latin typeface="Roboto"/>
                <a:ea typeface="Roboto"/>
                <a:cs typeface="Roboto"/>
                <a:sym typeface="Roboto"/>
              </a:rPr>
              <a:t>An 80/20 train-test split (614 training samples / 154 testing samples) was applied to evaluate model generalization effectively.</a:t>
            </a:r>
            <a:endParaRPr b="0" i="0" sz="1300" u="none" cap="none" strike="noStrike"/>
          </a:p>
        </p:txBody>
      </p:sp>
      <p:pic>
        <p:nvPicPr>
          <p:cNvPr descr="preencoded.png" id="127" name="Google Shape;127;p16"/>
          <p:cNvPicPr preferRelativeResize="0"/>
          <p:nvPr/>
        </p:nvPicPr>
        <p:blipFill rotWithShape="1">
          <a:blip r:embed="rId3">
            <a:alphaModFix/>
          </a:blip>
          <a:srcRect b="0" l="0" r="0" t="0"/>
          <a:stretch/>
        </p:blipFill>
        <p:spPr>
          <a:xfrm>
            <a:off x="8101726" y="1700926"/>
            <a:ext cx="5780126" cy="5780126"/>
          </a:xfrm>
          <a:prstGeom prst="rect">
            <a:avLst/>
          </a:prstGeom>
          <a:noFill/>
          <a:ln>
            <a:noFill/>
          </a:ln>
        </p:spPr>
      </p:pic>
      <p:sp>
        <p:nvSpPr>
          <p:cNvPr id="128" name="Google Shape;128;p16"/>
          <p:cNvSpPr/>
          <p:nvPr/>
        </p:nvSpPr>
        <p:spPr>
          <a:xfrm>
            <a:off x="12826975" y="7727575"/>
            <a:ext cx="1803300" cy="45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7"/>
          <p:cNvSpPr/>
          <p:nvPr/>
        </p:nvSpPr>
        <p:spPr>
          <a:xfrm>
            <a:off x="641975" y="504475"/>
            <a:ext cx="11457000" cy="573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3600"/>
              <a:buFont typeface="Raleway"/>
              <a:buNone/>
            </a:pPr>
            <a:r>
              <a:rPr b="0" i="0" lang="en-US" sz="3600" u="none" cap="none" strike="noStrike">
                <a:solidFill>
                  <a:srgbClr val="1B1B27"/>
                </a:solidFill>
                <a:latin typeface="Raleway"/>
                <a:ea typeface="Raleway"/>
                <a:cs typeface="Raleway"/>
                <a:sym typeface="Raleway"/>
              </a:rPr>
              <a:t>Exploratory Data Analysis: Uncovering Key</a:t>
            </a:r>
            <a:r>
              <a:rPr lang="en-US" sz="3600">
                <a:solidFill>
                  <a:srgbClr val="1B1B27"/>
                </a:solidFill>
                <a:latin typeface="Raleway"/>
                <a:ea typeface="Raleway"/>
                <a:cs typeface="Raleway"/>
                <a:sym typeface="Raleway"/>
              </a:rPr>
              <a:t> </a:t>
            </a:r>
            <a:r>
              <a:rPr b="0" i="0" lang="en-US" sz="3600" u="none" cap="none" strike="noStrike">
                <a:solidFill>
                  <a:srgbClr val="1B1B27"/>
                </a:solidFill>
                <a:latin typeface="Raleway"/>
                <a:ea typeface="Raleway"/>
                <a:cs typeface="Raleway"/>
                <a:sym typeface="Raleway"/>
              </a:rPr>
              <a:t>Insights</a:t>
            </a:r>
            <a:endParaRPr b="0" i="0" sz="3600" u="none" cap="none" strike="noStrike"/>
          </a:p>
        </p:txBody>
      </p:sp>
      <p:sp>
        <p:nvSpPr>
          <p:cNvPr id="135" name="Google Shape;135;p17"/>
          <p:cNvSpPr/>
          <p:nvPr/>
        </p:nvSpPr>
        <p:spPr>
          <a:xfrm>
            <a:off x="641985" y="1352907"/>
            <a:ext cx="13346400" cy="587100"/>
          </a:xfrm>
          <a:prstGeom prst="rect">
            <a:avLst/>
          </a:prstGeom>
          <a:noFill/>
          <a:ln>
            <a:noFill/>
          </a:ln>
        </p:spPr>
        <p:txBody>
          <a:bodyPr anchorCtr="0" anchor="t" bIns="0" lIns="0" spcFirstLastPara="1" rIns="0" wrap="square" tIns="0">
            <a:noAutofit/>
          </a:bodyPr>
          <a:lstStyle/>
          <a:p>
            <a:pPr indent="0" lvl="0" marL="0" marR="0" rtl="0" algn="l">
              <a:lnSpc>
                <a:spcPct val="164285"/>
              </a:lnSpc>
              <a:spcBef>
                <a:spcPts val="0"/>
              </a:spcBef>
              <a:spcAft>
                <a:spcPts val="0"/>
              </a:spcAft>
              <a:buClr>
                <a:srgbClr val="3C3939"/>
              </a:buClr>
              <a:buSzPts val="1400"/>
              <a:buFont typeface="Roboto"/>
              <a:buNone/>
            </a:pPr>
            <a:r>
              <a:rPr b="0" i="0" lang="en-US" sz="1400" u="none" cap="none" strike="noStrike">
                <a:solidFill>
                  <a:srgbClr val="3C3939"/>
                </a:solidFill>
                <a:latin typeface="Roboto"/>
                <a:ea typeface="Roboto"/>
                <a:cs typeface="Roboto"/>
                <a:sym typeface="Roboto"/>
              </a:rPr>
              <a:t>Through visual analysis of histograms and boxplots, we identified crucial patterns within the PIMA dataset, highlighting features strongly associated with diabetes presence.</a:t>
            </a:r>
            <a:endParaRPr b="0" i="0" sz="1400" u="none" cap="none" strike="noStrike"/>
          </a:p>
        </p:txBody>
      </p:sp>
      <p:sp>
        <p:nvSpPr>
          <p:cNvPr id="136" name="Google Shape;136;p17"/>
          <p:cNvSpPr/>
          <p:nvPr/>
        </p:nvSpPr>
        <p:spPr>
          <a:xfrm>
            <a:off x="641985" y="2215039"/>
            <a:ext cx="2751653" cy="343853"/>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1B1B27"/>
              </a:buClr>
              <a:buSzPts val="2150"/>
              <a:buFont typeface="Raleway"/>
              <a:buNone/>
            </a:pPr>
            <a:r>
              <a:rPr b="0" i="0" lang="en-US" sz="2150" u="none" cap="none" strike="noStrike">
                <a:solidFill>
                  <a:srgbClr val="1B1B27"/>
                </a:solidFill>
                <a:latin typeface="Raleway"/>
                <a:ea typeface="Raleway"/>
                <a:cs typeface="Raleway"/>
                <a:sym typeface="Raleway"/>
              </a:rPr>
              <a:t>Key Insights:</a:t>
            </a:r>
            <a:endParaRPr b="0" i="0" sz="2150" u="none" cap="none" strike="noStrike"/>
          </a:p>
        </p:txBody>
      </p:sp>
      <p:sp>
        <p:nvSpPr>
          <p:cNvPr id="137" name="Google Shape;137;p17"/>
          <p:cNvSpPr/>
          <p:nvPr/>
        </p:nvSpPr>
        <p:spPr>
          <a:xfrm>
            <a:off x="641985" y="2834045"/>
            <a:ext cx="13346430" cy="293489"/>
          </a:xfrm>
          <a:prstGeom prst="rect">
            <a:avLst/>
          </a:prstGeom>
          <a:noFill/>
          <a:ln>
            <a:noFill/>
          </a:ln>
        </p:spPr>
        <p:txBody>
          <a:bodyPr anchorCtr="0" anchor="t" bIns="0" lIns="0" spcFirstLastPara="1" rIns="0" wrap="square" tIns="0">
            <a:noAutofit/>
          </a:bodyPr>
          <a:lstStyle/>
          <a:p>
            <a:pPr indent="0" lvl="0" marL="0" marR="0" rtl="0" algn="l">
              <a:lnSpc>
                <a:spcPct val="164285"/>
              </a:lnSpc>
              <a:spcBef>
                <a:spcPts val="0"/>
              </a:spcBef>
              <a:spcAft>
                <a:spcPts val="0"/>
              </a:spcAft>
              <a:buClr>
                <a:srgbClr val="3C3939"/>
              </a:buClr>
              <a:buSzPts val="1400"/>
              <a:buFont typeface="Roboto"/>
              <a:buNone/>
            </a:pPr>
            <a:r>
              <a:rPr b="1" i="0" lang="en-US" sz="1400" u="none" cap="none" strike="noStrike">
                <a:solidFill>
                  <a:srgbClr val="3C3939"/>
                </a:solidFill>
                <a:latin typeface="Roboto"/>
                <a:ea typeface="Roboto"/>
                <a:cs typeface="Roboto"/>
                <a:sym typeface="Roboto"/>
              </a:rPr>
              <a:t>Glucose &amp; BMI:</a:t>
            </a:r>
            <a:r>
              <a:rPr b="0" i="0" lang="en-US" sz="1400" u="none" cap="none" strike="noStrike">
                <a:solidFill>
                  <a:srgbClr val="3C3939"/>
                </a:solidFill>
                <a:latin typeface="Roboto"/>
                <a:ea typeface="Roboto"/>
                <a:cs typeface="Roboto"/>
                <a:sym typeface="Roboto"/>
              </a:rPr>
              <a:t> Significantly higher values in individuals with positive diabetes outcomes, indicating their strong predictive power.</a:t>
            </a:r>
            <a:endParaRPr b="0" i="0" sz="1400" u="none" cap="none" strike="noStrike"/>
          </a:p>
        </p:txBody>
      </p:sp>
      <p:sp>
        <p:nvSpPr>
          <p:cNvPr id="138" name="Google Shape;138;p17"/>
          <p:cNvSpPr/>
          <p:nvPr/>
        </p:nvSpPr>
        <p:spPr>
          <a:xfrm>
            <a:off x="641985" y="3191708"/>
            <a:ext cx="13346430" cy="293489"/>
          </a:xfrm>
          <a:prstGeom prst="rect">
            <a:avLst/>
          </a:prstGeom>
          <a:noFill/>
          <a:ln>
            <a:noFill/>
          </a:ln>
        </p:spPr>
        <p:txBody>
          <a:bodyPr anchorCtr="0" anchor="t" bIns="0" lIns="0" spcFirstLastPara="1" rIns="0" wrap="square" tIns="0">
            <a:noAutofit/>
          </a:bodyPr>
          <a:lstStyle/>
          <a:p>
            <a:pPr indent="0" lvl="0" marL="0" marR="0" rtl="0" algn="l">
              <a:lnSpc>
                <a:spcPct val="164285"/>
              </a:lnSpc>
              <a:spcBef>
                <a:spcPts val="0"/>
              </a:spcBef>
              <a:spcAft>
                <a:spcPts val="0"/>
              </a:spcAft>
              <a:buClr>
                <a:srgbClr val="3C3939"/>
              </a:buClr>
              <a:buSzPts val="1400"/>
              <a:buFont typeface="Roboto"/>
              <a:buNone/>
            </a:pPr>
            <a:r>
              <a:rPr b="1" i="0" lang="en-US" sz="1400" u="none" cap="none" strike="noStrike">
                <a:solidFill>
                  <a:srgbClr val="3C3939"/>
                </a:solidFill>
                <a:latin typeface="Roboto"/>
                <a:ea typeface="Roboto"/>
                <a:cs typeface="Roboto"/>
                <a:sym typeface="Roboto"/>
              </a:rPr>
              <a:t>Insulin &amp; Pedigree Function:</a:t>
            </a:r>
            <a:r>
              <a:rPr b="0" i="0" lang="en-US" sz="1400" u="none" cap="none" strike="noStrike">
                <a:solidFill>
                  <a:srgbClr val="3C3939"/>
                </a:solidFill>
                <a:latin typeface="Roboto"/>
                <a:ea typeface="Roboto"/>
                <a:cs typeface="Roboto"/>
                <a:sym typeface="Roboto"/>
              </a:rPr>
              <a:t> Exhibited high skewness, suggesting non-normal distributions that might require specific handling in modeling.</a:t>
            </a:r>
            <a:endParaRPr b="0" i="0" sz="1400" u="none" cap="none" strike="noStrike"/>
          </a:p>
        </p:txBody>
      </p:sp>
      <p:sp>
        <p:nvSpPr>
          <p:cNvPr id="139" name="Google Shape;139;p17"/>
          <p:cNvSpPr/>
          <p:nvPr/>
        </p:nvSpPr>
        <p:spPr>
          <a:xfrm>
            <a:off x="641985" y="3549372"/>
            <a:ext cx="13346430" cy="293489"/>
          </a:xfrm>
          <a:prstGeom prst="rect">
            <a:avLst/>
          </a:prstGeom>
          <a:noFill/>
          <a:ln>
            <a:noFill/>
          </a:ln>
        </p:spPr>
        <p:txBody>
          <a:bodyPr anchorCtr="0" anchor="t" bIns="0" lIns="0" spcFirstLastPara="1" rIns="0" wrap="square" tIns="0">
            <a:noAutofit/>
          </a:bodyPr>
          <a:lstStyle/>
          <a:p>
            <a:pPr indent="0" lvl="0" marL="0" marR="0" rtl="0" algn="l">
              <a:lnSpc>
                <a:spcPct val="164285"/>
              </a:lnSpc>
              <a:spcBef>
                <a:spcPts val="0"/>
              </a:spcBef>
              <a:spcAft>
                <a:spcPts val="0"/>
              </a:spcAft>
              <a:buClr>
                <a:srgbClr val="3C3939"/>
              </a:buClr>
              <a:buSzPts val="1400"/>
              <a:buFont typeface="Roboto"/>
              <a:buNone/>
            </a:pPr>
            <a:r>
              <a:rPr b="1" i="0" lang="en-US" sz="1400" u="none" cap="none" strike="noStrike">
                <a:solidFill>
                  <a:srgbClr val="3C3939"/>
                </a:solidFill>
                <a:latin typeface="Roboto"/>
                <a:ea typeface="Roboto"/>
                <a:cs typeface="Roboto"/>
                <a:sym typeface="Roboto"/>
              </a:rPr>
              <a:t>Age &amp; Pregnancies:</a:t>
            </a:r>
            <a:r>
              <a:rPr b="0" i="0" lang="en-US" sz="1400" u="none" cap="none" strike="noStrike">
                <a:solidFill>
                  <a:srgbClr val="3C3939"/>
                </a:solidFill>
                <a:latin typeface="Roboto"/>
                <a:ea typeface="Roboto"/>
                <a:cs typeface="Roboto"/>
                <a:sym typeface="Roboto"/>
              </a:rPr>
              <a:t> A noticeable correlation between age and the number of pregnancies, reflecting demographic patterns within the PIMA population.</a:t>
            </a:r>
            <a:endParaRPr b="0" i="0" sz="1400" u="none" cap="none" strike="noStrike"/>
          </a:p>
        </p:txBody>
      </p:sp>
      <p:pic>
        <p:nvPicPr>
          <p:cNvPr descr="preencoded.png" id="140" name="Google Shape;140;p17"/>
          <p:cNvPicPr preferRelativeResize="0"/>
          <p:nvPr/>
        </p:nvPicPr>
        <p:blipFill rotWithShape="1">
          <a:blip r:embed="rId3">
            <a:alphaModFix/>
          </a:blip>
          <a:srcRect b="0" l="0" r="0" t="0"/>
          <a:stretch/>
        </p:blipFill>
        <p:spPr>
          <a:xfrm>
            <a:off x="641985" y="4255532"/>
            <a:ext cx="6449497" cy="3334345"/>
          </a:xfrm>
          <a:prstGeom prst="rect">
            <a:avLst/>
          </a:prstGeom>
          <a:noFill/>
          <a:ln>
            <a:noFill/>
          </a:ln>
        </p:spPr>
      </p:pic>
      <p:pic>
        <p:nvPicPr>
          <p:cNvPr descr="preencoded.png" id="141" name="Google Shape;141;p17"/>
          <p:cNvPicPr preferRelativeResize="0"/>
          <p:nvPr/>
        </p:nvPicPr>
        <p:blipFill rotWithShape="1">
          <a:blip r:embed="rId4">
            <a:alphaModFix/>
          </a:blip>
          <a:srcRect b="0" l="0" r="0" t="0"/>
          <a:stretch/>
        </p:blipFill>
        <p:spPr>
          <a:xfrm>
            <a:off x="7546538" y="4255532"/>
            <a:ext cx="6449497" cy="3337560"/>
          </a:xfrm>
          <a:prstGeom prst="rect">
            <a:avLst/>
          </a:prstGeom>
          <a:noFill/>
          <a:ln>
            <a:noFill/>
          </a:ln>
        </p:spPr>
      </p:pic>
      <p:sp>
        <p:nvSpPr>
          <p:cNvPr id="142" name="Google Shape;142;p17"/>
          <p:cNvSpPr/>
          <p:nvPr/>
        </p:nvSpPr>
        <p:spPr>
          <a:xfrm>
            <a:off x="12826975" y="7727575"/>
            <a:ext cx="1803300" cy="45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descr="preencoded.png" id="148" name="Google Shape;148;p18"/>
          <p:cNvPicPr preferRelativeResize="0"/>
          <p:nvPr/>
        </p:nvPicPr>
        <p:blipFill rotWithShape="1">
          <a:blip r:embed="rId3">
            <a:alphaModFix/>
          </a:blip>
          <a:srcRect b="0" l="0" r="0" t="0"/>
          <a:stretch/>
        </p:blipFill>
        <p:spPr>
          <a:xfrm>
            <a:off x="7315200" y="0"/>
            <a:ext cx="7315200" cy="8229600"/>
          </a:xfrm>
          <a:prstGeom prst="rect">
            <a:avLst/>
          </a:prstGeom>
          <a:noFill/>
          <a:ln>
            <a:noFill/>
          </a:ln>
        </p:spPr>
      </p:pic>
      <p:pic>
        <p:nvPicPr>
          <p:cNvPr descr="preencoded.png" id="149" name="Google Shape;149;p18"/>
          <p:cNvPicPr preferRelativeResize="0"/>
          <p:nvPr/>
        </p:nvPicPr>
        <p:blipFill rotWithShape="1">
          <a:blip r:embed="rId4">
            <a:alphaModFix/>
          </a:blip>
          <a:srcRect b="0" l="0" r="0" t="0"/>
          <a:stretch/>
        </p:blipFill>
        <p:spPr>
          <a:xfrm>
            <a:off x="7598688" y="985361"/>
            <a:ext cx="6748105" cy="6258878"/>
          </a:xfrm>
          <a:prstGeom prst="rect">
            <a:avLst/>
          </a:prstGeom>
          <a:noFill/>
          <a:ln>
            <a:noFill/>
          </a:ln>
        </p:spPr>
      </p:pic>
      <p:sp>
        <p:nvSpPr>
          <p:cNvPr id="150" name="Google Shape;150;p18"/>
          <p:cNvSpPr/>
          <p:nvPr/>
        </p:nvSpPr>
        <p:spPr>
          <a:xfrm>
            <a:off x="793790" y="729615"/>
            <a:ext cx="5727621" cy="1417558"/>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Raleway"/>
              <a:buNone/>
            </a:pPr>
            <a:r>
              <a:rPr b="0" i="0" lang="en-US" sz="4450" u="none" cap="none" strike="noStrike">
                <a:solidFill>
                  <a:srgbClr val="1B1B27"/>
                </a:solidFill>
                <a:latin typeface="Raleway"/>
                <a:ea typeface="Raleway"/>
                <a:cs typeface="Raleway"/>
                <a:sym typeface="Raleway"/>
              </a:rPr>
              <a:t>Feature Correlation Analysis</a:t>
            </a:r>
            <a:endParaRPr b="0" i="0" sz="4450" u="none" cap="none" strike="noStrike"/>
          </a:p>
        </p:txBody>
      </p:sp>
      <p:sp>
        <p:nvSpPr>
          <p:cNvPr id="151" name="Google Shape;151;p18"/>
          <p:cNvSpPr/>
          <p:nvPr/>
        </p:nvSpPr>
        <p:spPr>
          <a:xfrm>
            <a:off x="793790" y="2487335"/>
            <a:ext cx="5727621"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A correlation heatmap vividly illustrates the relationships between different clinical features and the diabetes outcome, guiding our understanding of feature importance.</a:t>
            </a:r>
            <a:endParaRPr b="0" i="0" sz="1750" u="none" cap="none" strike="noStrike"/>
          </a:p>
        </p:txBody>
      </p:sp>
      <p:sp>
        <p:nvSpPr>
          <p:cNvPr id="152" name="Google Shape;152;p18"/>
          <p:cNvSpPr/>
          <p:nvPr/>
        </p:nvSpPr>
        <p:spPr>
          <a:xfrm>
            <a:off x="1133951" y="4449247"/>
            <a:ext cx="5387459"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1B1B27"/>
              </a:buClr>
              <a:buSzPts val="1750"/>
              <a:buFont typeface="Roboto"/>
              <a:buNone/>
            </a:pPr>
            <a:r>
              <a:rPr b="1" i="0" lang="en-US" sz="1750" u="none" cap="none" strike="noStrike">
                <a:solidFill>
                  <a:srgbClr val="1B1B27"/>
                </a:solidFill>
                <a:latin typeface="Roboto"/>
                <a:ea typeface="Roboto"/>
                <a:cs typeface="Roboto"/>
                <a:sym typeface="Roboto"/>
              </a:rPr>
              <a:t>Glucose</a:t>
            </a:r>
            <a:r>
              <a:rPr b="0" i="0" lang="en-US" sz="1750" u="none" cap="none" strike="noStrike">
                <a:solidFill>
                  <a:srgbClr val="3C3939"/>
                </a:solidFill>
                <a:latin typeface="Roboto"/>
                <a:ea typeface="Roboto"/>
                <a:cs typeface="Roboto"/>
                <a:sym typeface="Roboto"/>
              </a:rPr>
              <a:t> emerged as the most strongly correlated feature with diabetes outcome, underscoring its primary role in diagnostic assessment.</a:t>
            </a:r>
            <a:endParaRPr b="0" i="0" sz="1750" u="none" cap="none" strike="noStrike"/>
          </a:p>
        </p:txBody>
      </p:sp>
      <p:sp>
        <p:nvSpPr>
          <p:cNvPr id="153" name="Google Shape;153;p18"/>
          <p:cNvSpPr/>
          <p:nvPr/>
        </p:nvSpPr>
        <p:spPr>
          <a:xfrm>
            <a:off x="1133951" y="5793105"/>
            <a:ext cx="5387459"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1B1B27"/>
              </a:buClr>
              <a:buSzPts val="1750"/>
              <a:buFont typeface="Roboto"/>
              <a:buNone/>
            </a:pPr>
            <a:r>
              <a:rPr b="1" i="0" lang="en-US" sz="1750" u="none" cap="none" strike="noStrike">
                <a:solidFill>
                  <a:srgbClr val="1B1B27"/>
                </a:solidFill>
                <a:latin typeface="Roboto"/>
                <a:ea typeface="Roboto"/>
                <a:cs typeface="Roboto"/>
                <a:sym typeface="Roboto"/>
              </a:rPr>
              <a:t>BMI</a:t>
            </a:r>
            <a:r>
              <a:rPr b="0" i="0" lang="en-US" sz="1750" u="none" cap="none" strike="noStrike">
                <a:solidFill>
                  <a:srgbClr val="3C3939"/>
                </a:solidFill>
                <a:latin typeface="Roboto"/>
                <a:ea typeface="Roboto"/>
                <a:cs typeface="Roboto"/>
                <a:sym typeface="Roboto"/>
              </a:rPr>
              <a:t> (Body Mass Index) and </a:t>
            </a:r>
            <a:r>
              <a:rPr b="1" i="0" lang="en-US" sz="1750" u="none" cap="none" strike="noStrike">
                <a:solidFill>
                  <a:srgbClr val="1B1B27"/>
                </a:solidFill>
                <a:latin typeface="Roboto"/>
                <a:ea typeface="Roboto"/>
                <a:cs typeface="Roboto"/>
                <a:sym typeface="Roboto"/>
              </a:rPr>
              <a:t>Age</a:t>
            </a:r>
            <a:r>
              <a:rPr b="0" i="0" lang="en-US" sz="1750" u="none" cap="none" strike="noStrike">
                <a:solidFill>
                  <a:srgbClr val="3C3939"/>
                </a:solidFill>
                <a:latin typeface="Roboto"/>
                <a:ea typeface="Roboto"/>
                <a:cs typeface="Roboto"/>
                <a:sym typeface="Roboto"/>
              </a:rPr>
              <a:t> also demonstrated significant positive correlations, reinforcing their established importance as contributing factors to diabetes risk.</a:t>
            </a:r>
            <a:endParaRPr b="0" i="0" sz="1750" u="none" cap="none" strike="noStrike"/>
          </a:p>
        </p:txBody>
      </p:sp>
      <p:sp>
        <p:nvSpPr>
          <p:cNvPr id="154" name="Google Shape;154;p18"/>
          <p:cNvSpPr/>
          <p:nvPr/>
        </p:nvSpPr>
        <p:spPr>
          <a:xfrm>
            <a:off x="793790" y="4194096"/>
            <a:ext cx="30480" cy="3305770"/>
          </a:xfrm>
          <a:prstGeom prst="rect">
            <a:avLst/>
          </a:prstGeom>
          <a:solidFill>
            <a:srgbClr val="1B1B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9"/>
          <p:cNvSpPr/>
          <p:nvPr/>
        </p:nvSpPr>
        <p:spPr>
          <a:xfrm>
            <a:off x="704969" y="553879"/>
            <a:ext cx="12093535" cy="629483"/>
          </a:xfrm>
          <a:prstGeom prst="rect">
            <a:avLst/>
          </a:prstGeom>
          <a:noFill/>
          <a:ln>
            <a:noFill/>
          </a:ln>
        </p:spPr>
        <p:txBody>
          <a:bodyPr anchorCtr="0" anchor="t" bIns="0" lIns="0" spcFirstLastPara="1" rIns="0" wrap="square" tIns="0">
            <a:noAutofit/>
          </a:bodyPr>
          <a:lstStyle/>
          <a:p>
            <a:pPr indent="0" lvl="0" marL="0" marR="0" rtl="0" algn="l">
              <a:lnSpc>
                <a:spcPct val="125316"/>
              </a:lnSpc>
              <a:spcBef>
                <a:spcPts val="0"/>
              </a:spcBef>
              <a:spcAft>
                <a:spcPts val="0"/>
              </a:spcAft>
              <a:buClr>
                <a:srgbClr val="1B1B27"/>
              </a:buClr>
              <a:buSzPts val="3950"/>
              <a:buFont typeface="Raleway"/>
              <a:buNone/>
            </a:pPr>
            <a:r>
              <a:rPr b="0" i="0" lang="en-US" sz="3950" u="none" cap="none" strike="noStrike">
                <a:solidFill>
                  <a:srgbClr val="1B1B27"/>
                </a:solidFill>
                <a:latin typeface="Raleway"/>
                <a:ea typeface="Raleway"/>
                <a:cs typeface="Raleway"/>
                <a:sym typeface="Raleway"/>
              </a:rPr>
              <a:t>Model Training &amp; Evaluation: Predictive Performance</a:t>
            </a:r>
            <a:endParaRPr b="0" i="0" sz="3950" u="none" cap="none" strike="noStrike"/>
          </a:p>
        </p:txBody>
      </p:sp>
      <p:sp>
        <p:nvSpPr>
          <p:cNvPr id="161" name="Google Shape;161;p19"/>
          <p:cNvSpPr/>
          <p:nvPr/>
        </p:nvSpPr>
        <p:spPr>
          <a:xfrm>
            <a:off x="704969" y="1586151"/>
            <a:ext cx="13220462" cy="644604"/>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C3939"/>
              </a:buClr>
              <a:buSzPts val="1550"/>
              <a:buFont typeface="Roboto"/>
              <a:buNone/>
            </a:pPr>
            <a:r>
              <a:rPr b="0" i="0" lang="en-US" sz="1550" u="none" cap="none" strike="noStrike">
                <a:solidFill>
                  <a:srgbClr val="3C3939"/>
                </a:solidFill>
                <a:latin typeface="Roboto"/>
                <a:ea typeface="Roboto"/>
                <a:cs typeface="Roboto"/>
                <a:sym typeface="Roboto"/>
              </a:rPr>
              <a:t>We trained and evaluated several classification models, assessing their ability to predict diabetes outcomes based on F1-Score and ROC-AUC metrics. The ROC Curve visually represents the trade-off between true positive rate and false positive rate.</a:t>
            </a:r>
            <a:endParaRPr b="0" i="0" sz="1550" u="none" cap="none" strike="noStrike"/>
          </a:p>
        </p:txBody>
      </p:sp>
      <p:pic>
        <p:nvPicPr>
          <p:cNvPr descr="preencoded.png" id="162" name="Google Shape;162;p19"/>
          <p:cNvPicPr preferRelativeResize="0"/>
          <p:nvPr/>
        </p:nvPicPr>
        <p:blipFill rotWithShape="1">
          <a:blip r:embed="rId3">
            <a:alphaModFix/>
          </a:blip>
          <a:srcRect b="0" l="0" r="0" t="0"/>
          <a:stretch/>
        </p:blipFill>
        <p:spPr>
          <a:xfrm>
            <a:off x="704969" y="2683907"/>
            <a:ext cx="6364486" cy="4926092"/>
          </a:xfrm>
          <a:prstGeom prst="rect">
            <a:avLst/>
          </a:prstGeom>
          <a:noFill/>
          <a:ln>
            <a:noFill/>
          </a:ln>
        </p:spPr>
      </p:pic>
      <p:sp>
        <p:nvSpPr>
          <p:cNvPr id="163" name="Google Shape;163;p19"/>
          <p:cNvSpPr/>
          <p:nvPr/>
        </p:nvSpPr>
        <p:spPr>
          <a:xfrm>
            <a:off x="7568565" y="2683907"/>
            <a:ext cx="6364486" cy="2075259"/>
          </a:xfrm>
          <a:prstGeom prst="roundRect">
            <a:avLst>
              <a:gd fmla="val 4077" name="adj"/>
            </a:avLst>
          </a:prstGeom>
          <a:noFill/>
          <a:ln cap="flat" cmpd="sng" w="9525">
            <a:solidFill>
              <a:srgbClr val="000000">
                <a:alpha val="784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a:off x="7576185" y="2691527"/>
            <a:ext cx="6349246" cy="901541"/>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p:nvPr/>
        </p:nvSpPr>
        <p:spPr>
          <a:xfrm>
            <a:off x="7777758" y="2819995"/>
            <a:ext cx="1688663" cy="644604"/>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C3939"/>
              </a:buClr>
              <a:buSzPts val="1550"/>
              <a:buFont typeface="Roboto"/>
              <a:buNone/>
            </a:pPr>
            <a:r>
              <a:rPr b="0" i="0" lang="en-US" sz="1550" u="none" cap="none" strike="noStrike">
                <a:solidFill>
                  <a:srgbClr val="3C3939"/>
                </a:solidFill>
                <a:latin typeface="Roboto"/>
                <a:ea typeface="Roboto"/>
                <a:cs typeface="Roboto"/>
                <a:sym typeface="Roboto"/>
              </a:rPr>
              <a:t>Logistic Regression</a:t>
            </a:r>
            <a:endParaRPr b="0" i="0" sz="1550" u="none" cap="none" strike="noStrike"/>
          </a:p>
        </p:txBody>
      </p:sp>
      <p:sp>
        <p:nvSpPr>
          <p:cNvPr id="166" name="Google Shape;166;p19"/>
          <p:cNvSpPr/>
          <p:nvPr/>
        </p:nvSpPr>
        <p:spPr>
          <a:xfrm>
            <a:off x="9876711" y="2819995"/>
            <a:ext cx="1684853" cy="322302"/>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C3939"/>
              </a:buClr>
              <a:buSzPts val="1550"/>
              <a:buFont typeface="Roboto"/>
              <a:buNone/>
            </a:pPr>
            <a:r>
              <a:rPr b="0" i="0" lang="en-US" sz="1550" u="none" cap="none" strike="noStrike">
                <a:solidFill>
                  <a:srgbClr val="3C3939"/>
                </a:solidFill>
                <a:latin typeface="Roboto"/>
                <a:ea typeface="Roboto"/>
                <a:cs typeface="Roboto"/>
                <a:sym typeface="Roboto"/>
              </a:rPr>
              <a:t>0.66</a:t>
            </a:r>
            <a:endParaRPr b="0" i="0" sz="1550" u="none" cap="none" strike="noStrike"/>
          </a:p>
        </p:txBody>
      </p:sp>
      <p:sp>
        <p:nvSpPr>
          <p:cNvPr id="167" name="Google Shape;167;p19"/>
          <p:cNvSpPr/>
          <p:nvPr/>
        </p:nvSpPr>
        <p:spPr>
          <a:xfrm>
            <a:off x="11971853" y="2819995"/>
            <a:ext cx="1752243" cy="322302"/>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C3939"/>
              </a:buClr>
              <a:buSzPts val="1550"/>
              <a:buFont typeface="Roboto"/>
              <a:buNone/>
            </a:pPr>
            <a:r>
              <a:rPr b="0" i="0" lang="en-US" sz="1550" u="none" cap="none" strike="noStrike">
                <a:solidFill>
                  <a:srgbClr val="3C3939"/>
                </a:solidFill>
                <a:latin typeface="Roboto"/>
                <a:ea typeface="Roboto"/>
                <a:cs typeface="Roboto"/>
                <a:sym typeface="Roboto"/>
              </a:rPr>
              <a:t>0.83</a:t>
            </a:r>
            <a:endParaRPr b="0" i="0" sz="1550" u="none" cap="none" strike="noStrike"/>
          </a:p>
        </p:txBody>
      </p:sp>
      <p:sp>
        <p:nvSpPr>
          <p:cNvPr id="168" name="Google Shape;168;p19"/>
          <p:cNvSpPr/>
          <p:nvPr/>
        </p:nvSpPr>
        <p:spPr>
          <a:xfrm>
            <a:off x="7576185" y="3593068"/>
            <a:ext cx="6349246" cy="579239"/>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a:off x="7777758" y="3721537"/>
            <a:ext cx="1688663" cy="322302"/>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C3939"/>
              </a:buClr>
              <a:buSzPts val="1550"/>
              <a:buFont typeface="Roboto"/>
              <a:buNone/>
            </a:pPr>
            <a:r>
              <a:rPr b="0" i="0" lang="en-US" sz="1550" u="none" cap="none" strike="noStrike">
                <a:solidFill>
                  <a:srgbClr val="3C3939"/>
                </a:solidFill>
                <a:latin typeface="Roboto"/>
                <a:ea typeface="Roboto"/>
                <a:cs typeface="Roboto"/>
                <a:sym typeface="Roboto"/>
              </a:rPr>
              <a:t>Random Forest</a:t>
            </a:r>
            <a:endParaRPr b="0" i="0" sz="1550" u="none" cap="none" strike="noStrike"/>
          </a:p>
        </p:txBody>
      </p:sp>
      <p:sp>
        <p:nvSpPr>
          <p:cNvPr id="170" name="Google Shape;170;p19"/>
          <p:cNvSpPr/>
          <p:nvPr/>
        </p:nvSpPr>
        <p:spPr>
          <a:xfrm>
            <a:off x="9876711" y="3721537"/>
            <a:ext cx="1684853" cy="322302"/>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C3939"/>
              </a:buClr>
              <a:buSzPts val="1550"/>
              <a:buFont typeface="Roboto"/>
              <a:buNone/>
            </a:pPr>
            <a:r>
              <a:rPr b="0" i="0" lang="en-US" sz="1550" u="none" cap="none" strike="noStrike">
                <a:solidFill>
                  <a:srgbClr val="3C3939"/>
                </a:solidFill>
                <a:latin typeface="Roboto"/>
                <a:ea typeface="Roboto"/>
                <a:cs typeface="Roboto"/>
                <a:sym typeface="Roboto"/>
              </a:rPr>
              <a:t>0.61</a:t>
            </a:r>
            <a:endParaRPr b="0" i="0" sz="1550" u="none" cap="none" strike="noStrike"/>
          </a:p>
        </p:txBody>
      </p:sp>
      <p:sp>
        <p:nvSpPr>
          <p:cNvPr id="171" name="Google Shape;171;p19"/>
          <p:cNvSpPr/>
          <p:nvPr/>
        </p:nvSpPr>
        <p:spPr>
          <a:xfrm>
            <a:off x="11971853" y="3721537"/>
            <a:ext cx="1752243" cy="322302"/>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C3939"/>
              </a:buClr>
              <a:buSzPts val="1550"/>
              <a:buFont typeface="Roboto"/>
              <a:buNone/>
            </a:pPr>
            <a:r>
              <a:rPr b="0" i="0" lang="en-US" sz="1550" u="none" cap="none" strike="noStrike">
                <a:solidFill>
                  <a:srgbClr val="3C3939"/>
                </a:solidFill>
                <a:latin typeface="Roboto"/>
                <a:ea typeface="Roboto"/>
                <a:cs typeface="Roboto"/>
                <a:sym typeface="Roboto"/>
              </a:rPr>
              <a:t>0.79</a:t>
            </a:r>
            <a:endParaRPr b="0" i="0" sz="1550" u="none" cap="none" strike="noStrike"/>
          </a:p>
        </p:txBody>
      </p:sp>
      <p:sp>
        <p:nvSpPr>
          <p:cNvPr id="172" name="Google Shape;172;p19"/>
          <p:cNvSpPr/>
          <p:nvPr/>
        </p:nvSpPr>
        <p:spPr>
          <a:xfrm>
            <a:off x="7576185" y="4172307"/>
            <a:ext cx="6349246" cy="579239"/>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a:off x="7777758" y="4300776"/>
            <a:ext cx="1688663" cy="322302"/>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C3939"/>
              </a:buClr>
              <a:buSzPts val="1550"/>
              <a:buFont typeface="Roboto"/>
              <a:buNone/>
            </a:pPr>
            <a:r>
              <a:rPr b="0" i="0" lang="en-US" sz="1550" u="none" cap="none" strike="noStrike">
                <a:solidFill>
                  <a:srgbClr val="3C3939"/>
                </a:solidFill>
                <a:latin typeface="Roboto"/>
                <a:ea typeface="Roboto"/>
                <a:cs typeface="Roboto"/>
                <a:sym typeface="Roboto"/>
              </a:rPr>
              <a:t>Decision Tree</a:t>
            </a:r>
            <a:endParaRPr b="0" i="0" sz="1550" u="none" cap="none" strike="noStrike"/>
          </a:p>
        </p:txBody>
      </p:sp>
      <p:sp>
        <p:nvSpPr>
          <p:cNvPr id="174" name="Google Shape;174;p19"/>
          <p:cNvSpPr/>
          <p:nvPr/>
        </p:nvSpPr>
        <p:spPr>
          <a:xfrm>
            <a:off x="9876711" y="4300776"/>
            <a:ext cx="1684853" cy="322302"/>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C3939"/>
              </a:buClr>
              <a:buSzPts val="1550"/>
              <a:buFont typeface="Roboto"/>
              <a:buNone/>
            </a:pPr>
            <a:r>
              <a:rPr b="0" i="0" lang="en-US" sz="1550" u="none" cap="none" strike="noStrike">
                <a:solidFill>
                  <a:srgbClr val="3C3939"/>
                </a:solidFill>
                <a:latin typeface="Roboto"/>
                <a:ea typeface="Roboto"/>
                <a:cs typeface="Roboto"/>
                <a:sym typeface="Roboto"/>
              </a:rPr>
              <a:t>0.55</a:t>
            </a:r>
            <a:endParaRPr b="0" i="0" sz="1550" u="none" cap="none" strike="noStrike"/>
          </a:p>
        </p:txBody>
      </p:sp>
      <p:sp>
        <p:nvSpPr>
          <p:cNvPr id="175" name="Google Shape;175;p19"/>
          <p:cNvSpPr/>
          <p:nvPr/>
        </p:nvSpPr>
        <p:spPr>
          <a:xfrm>
            <a:off x="11971853" y="4300776"/>
            <a:ext cx="1752243" cy="322302"/>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C3939"/>
              </a:buClr>
              <a:buSzPts val="1550"/>
              <a:buFont typeface="Roboto"/>
              <a:buNone/>
            </a:pPr>
            <a:r>
              <a:rPr b="0" i="0" lang="en-US" sz="1550" u="none" cap="none" strike="noStrike">
                <a:solidFill>
                  <a:srgbClr val="3C3939"/>
                </a:solidFill>
                <a:latin typeface="Roboto"/>
                <a:ea typeface="Roboto"/>
                <a:cs typeface="Roboto"/>
                <a:sym typeface="Roboto"/>
              </a:rPr>
              <a:t>0.71</a:t>
            </a:r>
            <a:endParaRPr b="0" i="0" sz="1550" u="none" cap="none" strike="noStrike"/>
          </a:p>
        </p:txBody>
      </p:sp>
      <p:sp>
        <p:nvSpPr>
          <p:cNvPr id="176" name="Google Shape;176;p19"/>
          <p:cNvSpPr/>
          <p:nvPr/>
        </p:nvSpPr>
        <p:spPr>
          <a:xfrm>
            <a:off x="7568565" y="4985742"/>
            <a:ext cx="4435197" cy="377666"/>
          </a:xfrm>
          <a:prstGeom prst="rect">
            <a:avLst/>
          </a:prstGeom>
          <a:noFill/>
          <a:ln>
            <a:noFill/>
          </a:ln>
        </p:spPr>
        <p:txBody>
          <a:bodyPr anchorCtr="0" anchor="t" bIns="0" lIns="0" spcFirstLastPara="1" rIns="0" wrap="square" tIns="0">
            <a:noAutofit/>
          </a:bodyPr>
          <a:lstStyle/>
          <a:p>
            <a:pPr indent="0" lvl="0" marL="0" marR="0" rtl="0" algn="l">
              <a:lnSpc>
                <a:spcPct val="125531"/>
              </a:lnSpc>
              <a:spcBef>
                <a:spcPts val="0"/>
              </a:spcBef>
              <a:spcAft>
                <a:spcPts val="0"/>
              </a:spcAft>
              <a:buClr>
                <a:srgbClr val="1B1B27"/>
              </a:buClr>
              <a:buSzPts val="2350"/>
              <a:buFont typeface="Raleway"/>
              <a:buNone/>
            </a:pPr>
            <a:r>
              <a:rPr b="0" i="0" lang="en-US" sz="2350" u="none" cap="none" strike="noStrike">
                <a:solidFill>
                  <a:srgbClr val="1B1B27"/>
                </a:solidFill>
                <a:latin typeface="Raleway"/>
                <a:ea typeface="Raleway"/>
                <a:cs typeface="Raleway"/>
                <a:sym typeface="Raleway"/>
              </a:rPr>
              <a:t>Best Model: Logistic Regression</a:t>
            </a:r>
            <a:endParaRPr b="0" i="0" sz="2350" u="none" cap="none" strike="noStrike"/>
          </a:p>
        </p:txBody>
      </p:sp>
      <p:sp>
        <p:nvSpPr>
          <p:cNvPr id="177" name="Google Shape;177;p19"/>
          <p:cNvSpPr/>
          <p:nvPr/>
        </p:nvSpPr>
        <p:spPr>
          <a:xfrm>
            <a:off x="7568565" y="5564743"/>
            <a:ext cx="6364486" cy="966907"/>
          </a:xfrm>
          <a:prstGeom prst="rect">
            <a:avLst/>
          </a:prstGeom>
          <a:noFill/>
          <a:ln>
            <a:noFill/>
          </a:ln>
        </p:spPr>
        <p:txBody>
          <a:bodyPr anchorCtr="0" anchor="t" bIns="0" lIns="0" spcFirstLastPara="1" rIns="0" wrap="square" tIns="0">
            <a:noAutofit/>
          </a:bodyPr>
          <a:lstStyle/>
          <a:p>
            <a:pPr indent="0" lvl="0" marL="0" marR="0" rtl="0" algn="l">
              <a:lnSpc>
                <a:spcPct val="161290"/>
              </a:lnSpc>
              <a:spcBef>
                <a:spcPts val="0"/>
              </a:spcBef>
              <a:spcAft>
                <a:spcPts val="0"/>
              </a:spcAft>
              <a:buClr>
                <a:srgbClr val="3C3939"/>
              </a:buClr>
              <a:buSzPts val="1550"/>
              <a:buFont typeface="Roboto"/>
              <a:buNone/>
            </a:pPr>
            <a:r>
              <a:rPr b="0" i="0" lang="en-US" sz="1550" u="none" cap="none" strike="noStrike">
                <a:solidFill>
                  <a:srgbClr val="3C3939"/>
                </a:solidFill>
                <a:latin typeface="Roboto"/>
                <a:ea typeface="Roboto"/>
                <a:cs typeface="Roboto"/>
                <a:sym typeface="Roboto"/>
              </a:rPr>
              <a:t>Logistic Regression outperformed other models, primarily due to the linear separability of the dataset's features related to diabetes, making it a robust choice for clinical prediction.</a:t>
            </a:r>
            <a:endParaRPr b="0" i="0" sz="1550" u="none" cap="none" strike="noStrike"/>
          </a:p>
        </p:txBody>
      </p:sp>
      <p:sp>
        <p:nvSpPr>
          <p:cNvPr id="178" name="Google Shape;178;p19"/>
          <p:cNvSpPr/>
          <p:nvPr/>
        </p:nvSpPr>
        <p:spPr>
          <a:xfrm>
            <a:off x="12826975" y="7727575"/>
            <a:ext cx="1803300" cy="45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0"/>
          <p:cNvSpPr/>
          <p:nvPr/>
        </p:nvSpPr>
        <p:spPr>
          <a:xfrm>
            <a:off x="524601" y="412200"/>
            <a:ext cx="13581300" cy="468300"/>
          </a:xfrm>
          <a:prstGeom prst="rect">
            <a:avLst/>
          </a:prstGeom>
          <a:noFill/>
          <a:ln>
            <a:noFill/>
          </a:ln>
        </p:spPr>
        <p:txBody>
          <a:bodyPr anchorCtr="0" anchor="t" bIns="0" lIns="0" spcFirstLastPara="1" rIns="0" wrap="square" tIns="0">
            <a:noAutofit/>
          </a:bodyPr>
          <a:lstStyle/>
          <a:p>
            <a:pPr indent="0" lvl="0" marL="0" marR="0" rtl="0" algn="l">
              <a:lnSpc>
                <a:spcPct val="123728"/>
              </a:lnSpc>
              <a:spcBef>
                <a:spcPts val="0"/>
              </a:spcBef>
              <a:spcAft>
                <a:spcPts val="0"/>
              </a:spcAft>
              <a:buClr>
                <a:srgbClr val="1B1B27"/>
              </a:buClr>
              <a:buSzPts val="2950"/>
              <a:buFont typeface="Raleway"/>
              <a:buNone/>
            </a:pPr>
            <a:r>
              <a:rPr b="0" i="0" lang="en-US" sz="2950" u="none" cap="none" strike="noStrike">
                <a:solidFill>
                  <a:srgbClr val="1B1B27"/>
                </a:solidFill>
                <a:latin typeface="Raleway"/>
                <a:ea typeface="Raleway"/>
                <a:cs typeface="Raleway"/>
                <a:sym typeface="Raleway"/>
              </a:rPr>
              <a:t>Clustering (Unsupervised Learning): Discovering Patient Sub-Populations</a:t>
            </a:r>
            <a:endParaRPr b="0" i="0" sz="2950" u="none" cap="none" strike="noStrike"/>
          </a:p>
        </p:txBody>
      </p:sp>
      <p:sp>
        <p:nvSpPr>
          <p:cNvPr id="185" name="Google Shape;185;p20"/>
          <p:cNvSpPr/>
          <p:nvPr/>
        </p:nvSpPr>
        <p:spPr>
          <a:xfrm>
            <a:off x="524589" y="1180148"/>
            <a:ext cx="13581221" cy="239792"/>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3C3939"/>
              </a:buClr>
              <a:buSzPts val="1150"/>
              <a:buFont typeface="Roboto"/>
              <a:buNone/>
            </a:pPr>
            <a:r>
              <a:rPr b="0" i="0" lang="en-US" sz="1150" u="none" cap="none" strike="noStrike">
                <a:solidFill>
                  <a:srgbClr val="3C3939"/>
                </a:solidFill>
                <a:latin typeface="Roboto"/>
                <a:ea typeface="Roboto"/>
                <a:cs typeface="Roboto"/>
                <a:sym typeface="Roboto"/>
              </a:rPr>
              <a:t>Unsupervised clustering revealed inherent groupings within the patient data, offering valuable insights into different diabetes risk profiles. The Elbow Method determined the optimal number of clusters.</a:t>
            </a:r>
            <a:endParaRPr b="0" i="0" sz="1150" u="none" cap="none" strike="noStrike"/>
          </a:p>
        </p:txBody>
      </p:sp>
      <p:pic>
        <p:nvPicPr>
          <p:cNvPr descr="preencoded.png" id="186" name="Google Shape;186;p20"/>
          <p:cNvPicPr preferRelativeResize="0"/>
          <p:nvPr/>
        </p:nvPicPr>
        <p:blipFill rotWithShape="1">
          <a:blip r:embed="rId3">
            <a:alphaModFix/>
          </a:blip>
          <a:srcRect b="0" l="0" r="0" t="0"/>
          <a:stretch/>
        </p:blipFill>
        <p:spPr>
          <a:xfrm>
            <a:off x="524589" y="1757124"/>
            <a:ext cx="6607850" cy="3634264"/>
          </a:xfrm>
          <a:prstGeom prst="rect">
            <a:avLst/>
          </a:prstGeom>
          <a:noFill/>
          <a:ln>
            <a:noFill/>
          </a:ln>
        </p:spPr>
      </p:pic>
      <p:sp>
        <p:nvSpPr>
          <p:cNvPr id="187" name="Google Shape;187;p20"/>
          <p:cNvSpPr/>
          <p:nvPr/>
        </p:nvSpPr>
        <p:spPr>
          <a:xfrm>
            <a:off x="524589" y="5559981"/>
            <a:ext cx="2123718" cy="234196"/>
          </a:xfrm>
          <a:prstGeom prst="rect">
            <a:avLst/>
          </a:prstGeom>
          <a:noFill/>
          <a:ln>
            <a:noFill/>
          </a:ln>
        </p:spPr>
        <p:txBody>
          <a:bodyPr anchorCtr="0" anchor="t" bIns="0" lIns="0" spcFirstLastPara="1" rIns="0" wrap="square" tIns="0">
            <a:noAutofit/>
          </a:bodyPr>
          <a:lstStyle/>
          <a:p>
            <a:pPr indent="0" lvl="0" marL="0" marR="0" rtl="0" algn="l">
              <a:lnSpc>
                <a:spcPct val="124137"/>
              </a:lnSpc>
              <a:spcBef>
                <a:spcPts val="0"/>
              </a:spcBef>
              <a:spcAft>
                <a:spcPts val="0"/>
              </a:spcAft>
              <a:buClr>
                <a:srgbClr val="1B1B27"/>
              </a:buClr>
              <a:buSzPts val="1450"/>
              <a:buFont typeface="Raleway"/>
              <a:buNone/>
            </a:pPr>
            <a:r>
              <a:rPr b="0" i="0" lang="en-US" sz="1450" u="none" cap="none" strike="noStrike">
                <a:solidFill>
                  <a:srgbClr val="1B1B27"/>
                </a:solidFill>
                <a:latin typeface="Raleway"/>
                <a:ea typeface="Raleway"/>
                <a:cs typeface="Raleway"/>
                <a:sym typeface="Raleway"/>
              </a:rPr>
              <a:t>Optimal Cluster Size: K=2</a:t>
            </a:r>
            <a:endParaRPr b="0" i="0" sz="1450" u="none" cap="none" strike="noStrike"/>
          </a:p>
        </p:txBody>
      </p:sp>
      <p:sp>
        <p:nvSpPr>
          <p:cNvPr id="188" name="Google Shape;188;p20"/>
          <p:cNvSpPr/>
          <p:nvPr/>
        </p:nvSpPr>
        <p:spPr>
          <a:xfrm>
            <a:off x="524589" y="5943957"/>
            <a:ext cx="6607850" cy="1438751"/>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3C3939"/>
              </a:buClr>
              <a:buSzPts val="1150"/>
              <a:buFont typeface="Roboto"/>
              <a:buNone/>
            </a:pPr>
            <a:r>
              <a:rPr b="0" i="0" lang="en-US" sz="1150" u="none" cap="none" strike="noStrike">
                <a:solidFill>
                  <a:srgbClr val="3C3939"/>
                </a:solidFill>
                <a:latin typeface="Roboto"/>
                <a:ea typeface="Roboto"/>
                <a:cs typeface="Roboto"/>
                <a:sym typeface="Roboto"/>
              </a:rPr>
              <a:t>The Elbow Method, a widely-used technique for determining optimal cluster count, plots the within-cluster sum of squares (WCSS) against the number of clusters. The resulting curve exhibits a characteristic 'elbow' point where the rate of WCSS decrease significantly diminishes. In our analysis, this elbow point clearly manifested at K=2, indicating that two clusters provided the most meaningful separation of the data while minimizing information loss and avoiding over-segmentation.</a:t>
            </a:r>
            <a:endParaRPr b="0" i="0" sz="1150" u="none" cap="none" strike="noStrike"/>
          </a:p>
        </p:txBody>
      </p:sp>
      <p:pic>
        <p:nvPicPr>
          <p:cNvPr descr="preencoded.png" id="189" name="Google Shape;189;p20"/>
          <p:cNvPicPr preferRelativeResize="0"/>
          <p:nvPr/>
        </p:nvPicPr>
        <p:blipFill rotWithShape="1">
          <a:blip r:embed="rId4">
            <a:alphaModFix/>
          </a:blip>
          <a:srcRect b="0" l="0" r="0" t="0"/>
          <a:stretch/>
        </p:blipFill>
        <p:spPr>
          <a:xfrm>
            <a:off x="7505581" y="1757124"/>
            <a:ext cx="6607850" cy="4599027"/>
          </a:xfrm>
          <a:prstGeom prst="rect">
            <a:avLst/>
          </a:prstGeom>
          <a:noFill/>
          <a:ln>
            <a:noFill/>
          </a:ln>
        </p:spPr>
      </p:pic>
      <p:sp>
        <p:nvSpPr>
          <p:cNvPr id="190" name="Google Shape;190;p20"/>
          <p:cNvSpPr/>
          <p:nvPr/>
        </p:nvSpPr>
        <p:spPr>
          <a:xfrm>
            <a:off x="7505581" y="6524744"/>
            <a:ext cx="2003465" cy="234196"/>
          </a:xfrm>
          <a:prstGeom prst="rect">
            <a:avLst/>
          </a:prstGeom>
          <a:noFill/>
          <a:ln>
            <a:noFill/>
          </a:ln>
        </p:spPr>
        <p:txBody>
          <a:bodyPr anchorCtr="0" anchor="t" bIns="0" lIns="0" spcFirstLastPara="1" rIns="0" wrap="square" tIns="0">
            <a:noAutofit/>
          </a:bodyPr>
          <a:lstStyle/>
          <a:p>
            <a:pPr indent="0" lvl="0" marL="0" marR="0" rtl="0" algn="l">
              <a:lnSpc>
                <a:spcPct val="124137"/>
              </a:lnSpc>
              <a:spcBef>
                <a:spcPts val="0"/>
              </a:spcBef>
              <a:spcAft>
                <a:spcPts val="0"/>
              </a:spcAft>
              <a:buClr>
                <a:srgbClr val="1B1B27"/>
              </a:buClr>
              <a:buSzPts val="1450"/>
              <a:buFont typeface="Raleway"/>
              <a:buNone/>
            </a:pPr>
            <a:r>
              <a:rPr b="0" i="0" lang="en-US" sz="1450" u="none" cap="none" strike="noStrike">
                <a:solidFill>
                  <a:srgbClr val="1B1B27"/>
                </a:solidFill>
                <a:latin typeface="Raleway"/>
                <a:ea typeface="Raleway"/>
                <a:cs typeface="Raleway"/>
                <a:sym typeface="Raleway"/>
              </a:rPr>
              <a:t>Identified Risk Clusters:</a:t>
            </a:r>
            <a:endParaRPr b="0" i="0" sz="1450" u="none" cap="none" strike="noStrike"/>
          </a:p>
        </p:txBody>
      </p:sp>
      <p:sp>
        <p:nvSpPr>
          <p:cNvPr id="191" name="Google Shape;191;p20"/>
          <p:cNvSpPr/>
          <p:nvPr/>
        </p:nvSpPr>
        <p:spPr>
          <a:xfrm>
            <a:off x="7505581" y="6908721"/>
            <a:ext cx="6607850" cy="479584"/>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3C3939"/>
              </a:buClr>
              <a:buSzPts val="1150"/>
              <a:buFont typeface="Roboto"/>
              <a:buNone/>
            </a:pPr>
            <a:r>
              <a:rPr b="1" i="0" lang="en-US" sz="1150" u="none" cap="none" strike="noStrike">
                <a:solidFill>
                  <a:srgbClr val="3C3939"/>
                </a:solidFill>
                <a:latin typeface="Roboto"/>
                <a:ea typeface="Roboto"/>
                <a:cs typeface="Roboto"/>
                <a:sym typeface="Roboto"/>
              </a:rPr>
              <a:t>High-Risk Cluster:</a:t>
            </a:r>
            <a:r>
              <a:rPr b="0" i="0" lang="en-US" sz="1150" u="none" cap="none" strike="noStrike">
                <a:solidFill>
                  <a:srgbClr val="3C3939"/>
                </a:solidFill>
                <a:latin typeface="Roboto"/>
                <a:ea typeface="Roboto"/>
                <a:cs typeface="Roboto"/>
                <a:sym typeface="Roboto"/>
              </a:rPr>
              <a:t> Showed a significant diabetes rate of </a:t>
            </a:r>
            <a:r>
              <a:rPr b="0" i="0" lang="en-US" sz="1150" u="none" cap="none" strike="noStrike">
                <a:solidFill>
                  <a:srgbClr val="FFFFFF"/>
                </a:solidFill>
                <a:highlight>
                  <a:srgbClr val="1B1B27"/>
                </a:highlight>
                <a:latin typeface="Roboto"/>
                <a:ea typeface="Roboto"/>
                <a:cs typeface="Roboto"/>
                <a:sym typeface="Roboto"/>
              </a:rPr>
              <a:t>54%</a:t>
            </a:r>
            <a:r>
              <a:rPr b="0" i="0" lang="en-US" sz="1150" u="none" cap="none" strike="noStrike">
                <a:solidFill>
                  <a:srgbClr val="3C3939"/>
                </a:solidFill>
                <a:latin typeface="Roboto"/>
                <a:ea typeface="Roboto"/>
                <a:cs typeface="Roboto"/>
                <a:sym typeface="Roboto"/>
              </a:rPr>
              <a:t>, identifying individuals requiring closer monitoring and early intervention.</a:t>
            </a:r>
            <a:endParaRPr b="0" i="0" sz="1150" u="none" cap="none" strike="noStrike"/>
          </a:p>
        </p:txBody>
      </p:sp>
      <p:sp>
        <p:nvSpPr>
          <p:cNvPr id="192" name="Google Shape;192;p20"/>
          <p:cNvSpPr/>
          <p:nvPr/>
        </p:nvSpPr>
        <p:spPr>
          <a:xfrm>
            <a:off x="7505581" y="7440692"/>
            <a:ext cx="6607850" cy="479584"/>
          </a:xfrm>
          <a:prstGeom prst="rect">
            <a:avLst/>
          </a:prstGeom>
          <a:noFill/>
          <a:ln>
            <a:noFill/>
          </a:ln>
        </p:spPr>
        <p:txBody>
          <a:bodyPr anchorCtr="0" anchor="t" bIns="0" lIns="0" spcFirstLastPara="1" rIns="0" wrap="square" tIns="0">
            <a:noAutofit/>
          </a:bodyPr>
          <a:lstStyle/>
          <a:p>
            <a:pPr indent="0" lvl="0" marL="0" marR="0" rtl="0" algn="l">
              <a:lnSpc>
                <a:spcPct val="160869"/>
              </a:lnSpc>
              <a:spcBef>
                <a:spcPts val="0"/>
              </a:spcBef>
              <a:spcAft>
                <a:spcPts val="0"/>
              </a:spcAft>
              <a:buClr>
                <a:srgbClr val="3C3939"/>
              </a:buClr>
              <a:buSzPts val="1150"/>
              <a:buFont typeface="Roboto"/>
              <a:buNone/>
            </a:pPr>
            <a:r>
              <a:rPr b="1" i="0" lang="en-US" sz="1150" u="none" cap="none" strike="noStrike">
                <a:solidFill>
                  <a:srgbClr val="3C3939"/>
                </a:solidFill>
                <a:latin typeface="Roboto"/>
                <a:ea typeface="Roboto"/>
                <a:cs typeface="Roboto"/>
                <a:sym typeface="Roboto"/>
              </a:rPr>
              <a:t>Low-Risk Cluster:</a:t>
            </a:r>
            <a:r>
              <a:rPr b="0" i="0" lang="en-US" sz="1150" u="none" cap="none" strike="noStrike">
                <a:solidFill>
                  <a:srgbClr val="3C3939"/>
                </a:solidFill>
                <a:latin typeface="Roboto"/>
                <a:ea typeface="Roboto"/>
                <a:cs typeface="Roboto"/>
                <a:sym typeface="Roboto"/>
              </a:rPr>
              <a:t> Exhibited a diabetes rate of </a:t>
            </a:r>
            <a:r>
              <a:rPr b="0" i="0" lang="en-US" sz="1150" u="none" cap="none" strike="noStrike">
                <a:solidFill>
                  <a:srgbClr val="FFFFFF"/>
                </a:solidFill>
                <a:highlight>
                  <a:srgbClr val="1B1B27"/>
                </a:highlight>
                <a:latin typeface="Roboto"/>
                <a:ea typeface="Roboto"/>
                <a:cs typeface="Roboto"/>
                <a:sym typeface="Roboto"/>
              </a:rPr>
              <a:t>25%</a:t>
            </a:r>
            <a:r>
              <a:rPr b="0" i="0" lang="en-US" sz="1150" u="none" cap="none" strike="noStrike">
                <a:solidFill>
                  <a:srgbClr val="3C3939"/>
                </a:solidFill>
                <a:latin typeface="Roboto"/>
                <a:ea typeface="Roboto"/>
                <a:cs typeface="Roboto"/>
                <a:sym typeface="Roboto"/>
              </a:rPr>
              <a:t>, representing a population with lower immediate concern but still needing awareness.</a:t>
            </a:r>
            <a:endParaRPr b="0" i="0" sz="1150" u="none" cap="none" strike="noStrike"/>
          </a:p>
        </p:txBody>
      </p:sp>
      <p:sp>
        <p:nvSpPr>
          <p:cNvPr id="193" name="Google Shape;193;p20"/>
          <p:cNvSpPr/>
          <p:nvPr/>
        </p:nvSpPr>
        <p:spPr>
          <a:xfrm>
            <a:off x="12826975" y="7727575"/>
            <a:ext cx="1803300" cy="450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descr="preencoded.png" id="199" name="Google Shape;199;p21"/>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200" name="Google Shape;200;p21"/>
          <p:cNvSpPr/>
          <p:nvPr/>
        </p:nvSpPr>
        <p:spPr>
          <a:xfrm>
            <a:off x="710446" y="788789"/>
            <a:ext cx="6340078" cy="634246"/>
          </a:xfrm>
          <a:prstGeom prst="rect">
            <a:avLst/>
          </a:prstGeom>
          <a:noFill/>
          <a:ln>
            <a:noFill/>
          </a:ln>
        </p:spPr>
        <p:txBody>
          <a:bodyPr anchorCtr="0" anchor="t" bIns="0" lIns="0" spcFirstLastPara="1" rIns="0" wrap="square" tIns="0">
            <a:noAutofit/>
          </a:bodyPr>
          <a:lstStyle/>
          <a:p>
            <a:pPr indent="0" lvl="0" marL="0" marR="0" rtl="0" algn="l">
              <a:lnSpc>
                <a:spcPct val="125316"/>
              </a:lnSpc>
              <a:spcBef>
                <a:spcPts val="0"/>
              </a:spcBef>
              <a:spcAft>
                <a:spcPts val="0"/>
              </a:spcAft>
              <a:buClr>
                <a:srgbClr val="1B1B27"/>
              </a:buClr>
              <a:buSzPts val="3950"/>
              <a:buFont typeface="Raleway"/>
              <a:buNone/>
            </a:pPr>
            <a:r>
              <a:rPr b="0" i="0" lang="en-US" sz="3950" u="none" cap="none" strike="noStrike">
                <a:solidFill>
                  <a:srgbClr val="1B1B27"/>
                </a:solidFill>
                <a:latin typeface="Raleway"/>
                <a:ea typeface="Raleway"/>
                <a:cs typeface="Raleway"/>
                <a:sym typeface="Raleway"/>
              </a:rPr>
              <a:t>Conclusions &amp; Future Work</a:t>
            </a:r>
            <a:endParaRPr b="0" i="0" sz="3950" u="none" cap="none" strike="noStrike"/>
          </a:p>
        </p:txBody>
      </p:sp>
      <p:sp>
        <p:nvSpPr>
          <p:cNvPr id="201" name="Google Shape;201;p21"/>
          <p:cNvSpPr/>
          <p:nvPr/>
        </p:nvSpPr>
        <p:spPr>
          <a:xfrm>
            <a:off x="710446" y="1727478"/>
            <a:ext cx="22860" cy="5713214"/>
          </a:xfrm>
          <a:prstGeom prst="roundRect">
            <a:avLst>
              <a:gd fmla="val 372968"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p:nvPr/>
        </p:nvSpPr>
        <p:spPr>
          <a:xfrm>
            <a:off x="733306" y="1727478"/>
            <a:ext cx="7723108" cy="3013948"/>
          </a:xfrm>
          <a:prstGeom prst="rect">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936200" y="2440148"/>
            <a:ext cx="7309800" cy="2293500"/>
          </a:xfrm>
          <a:prstGeom prst="rect">
            <a:avLst/>
          </a:prstGeom>
          <a:noFill/>
          <a:ln>
            <a:noFill/>
          </a:ln>
        </p:spPr>
        <p:txBody>
          <a:bodyPr anchorCtr="0" anchor="t" bIns="0" lIns="0" spcFirstLastPara="1" rIns="0" wrap="square" tIns="0">
            <a:noAutofit/>
          </a:bodyPr>
          <a:lstStyle/>
          <a:p>
            <a:pPr indent="-327025" lvl="0" marL="457200" marR="0" rtl="0" algn="l">
              <a:lnSpc>
                <a:spcPct val="164516"/>
              </a:lnSpc>
              <a:spcBef>
                <a:spcPts val="0"/>
              </a:spcBef>
              <a:spcAft>
                <a:spcPts val="0"/>
              </a:spcAft>
              <a:buClr>
                <a:srgbClr val="3C3939"/>
              </a:buClr>
              <a:buSzPts val="1550"/>
              <a:buFont typeface="Roboto"/>
              <a:buChar char="●"/>
            </a:pPr>
            <a:r>
              <a:rPr b="0" i="0" lang="en-US" sz="1550" u="none" cap="none" strike="noStrike">
                <a:solidFill>
                  <a:srgbClr val="3C3939"/>
                </a:solidFill>
                <a:latin typeface="Roboto"/>
                <a:ea typeface="Roboto"/>
                <a:cs typeface="Roboto"/>
                <a:sym typeface="Roboto"/>
              </a:rPr>
              <a:t>Machine learning models significantly enhance diabetes risk screening capabilities.</a:t>
            </a:r>
            <a:endParaRPr b="0" i="0" sz="1550" u="none" cap="none" strike="noStrike">
              <a:solidFill>
                <a:srgbClr val="3C3939"/>
              </a:solidFill>
              <a:latin typeface="Roboto"/>
              <a:ea typeface="Roboto"/>
              <a:cs typeface="Roboto"/>
              <a:sym typeface="Roboto"/>
            </a:endParaRPr>
          </a:p>
          <a:p>
            <a:pPr indent="-327025" lvl="0" marL="457200" rtl="0" algn="l">
              <a:lnSpc>
                <a:spcPct val="164516"/>
              </a:lnSpc>
              <a:spcBef>
                <a:spcPts val="0"/>
              </a:spcBef>
              <a:spcAft>
                <a:spcPts val="0"/>
              </a:spcAft>
              <a:buClr>
                <a:srgbClr val="3C3939"/>
              </a:buClr>
              <a:buSzPts val="1550"/>
              <a:buFont typeface="Roboto"/>
              <a:buChar char="●"/>
            </a:pPr>
            <a:r>
              <a:rPr lang="en-US" sz="1550">
                <a:solidFill>
                  <a:srgbClr val="3C3939"/>
                </a:solidFill>
                <a:latin typeface="Roboto"/>
                <a:ea typeface="Roboto"/>
                <a:cs typeface="Roboto"/>
                <a:sym typeface="Roboto"/>
              </a:rPr>
              <a:t>Logistic Regression proved to be the most effective model for clinical prediction, offering a balance of accuracy and interpretability.</a:t>
            </a:r>
            <a:endParaRPr sz="1550">
              <a:solidFill>
                <a:schemeClr val="dk1"/>
              </a:solidFill>
            </a:endParaRPr>
          </a:p>
          <a:p>
            <a:pPr indent="-327025" lvl="0" marL="457200" rtl="0" algn="l">
              <a:lnSpc>
                <a:spcPct val="164516"/>
              </a:lnSpc>
              <a:spcBef>
                <a:spcPts val="0"/>
              </a:spcBef>
              <a:spcAft>
                <a:spcPts val="0"/>
              </a:spcAft>
              <a:buClr>
                <a:srgbClr val="3C3939"/>
              </a:buClr>
              <a:buSzPts val="1550"/>
              <a:buFont typeface="Roboto"/>
              <a:buChar char="●"/>
            </a:pPr>
            <a:r>
              <a:rPr lang="en-US" sz="1550">
                <a:solidFill>
                  <a:srgbClr val="3C3939"/>
                </a:solidFill>
                <a:latin typeface="Roboto"/>
                <a:ea typeface="Roboto"/>
                <a:cs typeface="Roboto"/>
                <a:sym typeface="Roboto"/>
              </a:rPr>
              <a:t>Clustering successfully identified distinct patient sub-populations, crucial for targeted intervention strategies.</a:t>
            </a:r>
            <a:endParaRPr sz="1550">
              <a:solidFill>
                <a:srgbClr val="3C3939"/>
              </a:solidFill>
              <a:latin typeface="Roboto"/>
              <a:ea typeface="Roboto"/>
              <a:cs typeface="Roboto"/>
              <a:sym typeface="Roboto"/>
            </a:endParaRPr>
          </a:p>
        </p:txBody>
      </p:sp>
      <p:sp>
        <p:nvSpPr>
          <p:cNvPr id="204" name="Google Shape;204;p21"/>
          <p:cNvSpPr/>
          <p:nvPr/>
        </p:nvSpPr>
        <p:spPr>
          <a:xfrm>
            <a:off x="936188" y="1937980"/>
            <a:ext cx="3044904" cy="380524"/>
          </a:xfrm>
          <a:prstGeom prst="rect">
            <a:avLst/>
          </a:prstGeom>
          <a:noFill/>
          <a:ln>
            <a:noFill/>
          </a:ln>
        </p:spPr>
        <p:txBody>
          <a:bodyPr anchorCtr="0" anchor="t" bIns="0" lIns="0" spcFirstLastPara="1" rIns="0" wrap="square" tIns="0">
            <a:noAutofit/>
          </a:bodyPr>
          <a:lstStyle/>
          <a:p>
            <a:pPr indent="0" lvl="0" marL="0" marR="0" rtl="0" algn="l">
              <a:lnSpc>
                <a:spcPct val="125531"/>
              </a:lnSpc>
              <a:spcBef>
                <a:spcPts val="0"/>
              </a:spcBef>
              <a:spcAft>
                <a:spcPts val="0"/>
              </a:spcAft>
              <a:buClr>
                <a:srgbClr val="3C3939"/>
              </a:buClr>
              <a:buSzPts val="2350"/>
              <a:buFont typeface="Raleway"/>
              <a:buNone/>
            </a:pPr>
            <a:r>
              <a:rPr b="0" i="0" lang="en-US" sz="2350" u="none" cap="none" strike="noStrike">
                <a:solidFill>
                  <a:srgbClr val="3C3939"/>
                </a:solidFill>
                <a:latin typeface="Raleway"/>
                <a:ea typeface="Raleway"/>
                <a:cs typeface="Raleway"/>
                <a:sym typeface="Raleway"/>
              </a:rPr>
              <a:t>Key Conclusions</a:t>
            </a:r>
            <a:endParaRPr b="0" i="0" sz="2350" u="none" cap="none" strike="noStrike"/>
          </a:p>
        </p:txBody>
      </p:sp>
      <p:sp>
        <p:nvSpPr>
          <p:cNvPr id="205" name="Google Shape;205;p21"/>
          <p:cNvSpPr/>
          <p:nvPr/>
        </p:nvSpPr>
        <p:spPr>
          <a:xfrm>
            <a:off x="733306" y="5147310"/>
            <a:ext cx="7723108" cy="2293382"/>
          </a:xfrm>
          <a:prstGeom prst="rect">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a:off x="936188" y="5357813"/>
            <a:ext cx="3101459" cy="380524"/>
          </a:xfrm>
          <a:prstGeom prst="rect">
            <a:avLst/>
          </a:prstGeom>
          <a:noFill/>
          <a:ln>
            <a:noFill/>
          </a:ln>
        </p:spPr>
        <p:txBody>
          <a:bodyPr anchorCtr="0" anchor="t" bIns="0" lIns="0" spcFirstLastPara="1" rIns="0" wrap="square" tIns="0">
            <a:noAutofit/>
          </a:bodyPr>
          <a:lstStyle/>
          <a:p>
            <a:pPr indent="0" lvl="0" marL="0" marR="0" rtl="0" algn="l">
              <a:lnSpc>
                <a:spcPct val="125531"/>
              </a:lnSpc>
              <a:spcBef>
                <a:spcPts val="0"/>
              </a:spcBef>
              <a:spcAft>
                <a:spcPts val="0"/>
              </a:spcAft>
              <a:buClr>
                <a:srgbClr val="3C3939"/>
              </a:buClr>
              <a:buSzPts val="2350"/>
              <a:buFont typeface="Raleway"/>
              <a:buNone/>
            </a:pPr>
            <a:r>
              <a:rPr b="0" i="0" lang="en-US" sz="2350" u="none" cap="none" strike="noStrike">
                <a:solidFill>
                  <a:srgbClr val="3C3939"/>
                </a:solidFill>
                <a:latin typeface="Raleway"/>
                <a:ea typeface="Raleway"/>
                <a:cs typeface="Raleway"/>
                <a:sym typeface="Raleway"/>
              </a:rPr>
              <a:t>Future Enhancements</a:t>
            </a:r>
            <a:endParaRPr b="0" i="0" sz="2350" u="none" cap="none" strike="noStrike"/>
          </a:p>
        </p:txBody>
      </p:sp>
      <p:sp>
        <p:nvSpPr>
          <p:cNvPr id="207" name="Google Shape;207;p21"/>
          <p:cNvSpPr/>
          <p:nvPr/>
        </p:nvSpPr>
        <p:spPr>
          <a:xfrm>
            <a:off x="936188" y="5860018"/>
            <a:ext cx="7309723" cy="649605"/>
          </a:xfrm>
          <a:prstGeom prst="rect">
            <a:avLst/>
          </a:prstGeom>
          <a:noFill/>
          <a:ln>
            <a:noFill/>
          </a:ln>
        </p:spPr>
        <p:txBody>
          <a:bodyPr anchorCtr="0" anchor="t" bIns="0" lIns="0" spcFirstLastPara="1" rIns="0" wrap="square" tIns="0">
            <a:noAutofit/>
          </a:bodyPr>
          <a:lstStyle/>
          <a:p>
            <a:pPr indent="-327025" lvl="0" marL="457200" marR="0" rtl="0" algn="l">
              <a:lnSpc>
                <a:spcPct val="164516"/>
              </a:lnSpc>
              <a:spcBef>
                <a:spcPts val="0"/>
              </a:spcBef>
              <a:spcAft>
                <a:spcPts val="0"/>
              </a:spcAft>
              <a:buClr>
                <a:srgbClr val="3C3939"/>
              </a:buClr>
              <a:buSzPts val="1550"/>
              <a:buFont typeface="Roboto"/>
              <a:buChar char="●"/>
            </a:pPr>
            <a:r>
              <a:rPr b="0" i="0" lang="en-US" sz="1550" u="none" cap="none" strike="noStrike">
                <a:solidFill>
                  <a:srgbClr val="3C3939"/>
                </a:solidFill>
                <a:latin typeface="Roboto"/>
                <a:ea typeface="Roboto"/>
                <a:cs typeface="Roboto"/>
                <a:sym typeface="Roboto"/>
              </a:rPr>
              <a:t>Incorporate additional clinical features, such as </a:t>
            </a:r>
            <a:r>
              <a:rPr b="1" i="0" lang="en-US" sz="1550" u="none" cap="none" strike="noStrike">
                <a:solidFill>
                  <a:srgbClr val="3C3939"/>
                </a:solidFill>
                <a:latin typeface="Roboto"/>
                <a:ea typeface="Roboto"/>
                <a:cs typeface="Roboto"/>
                <a:sym typeface="Roboto"/>
              </a:rPr>
              <a:t>HbA1c levels, dietary habits, and exercise routines</a:t>
            </a:r>
            <a:r>
              <a:rPr b="0" i="0" lang="en-US" sz="1550" u="none" cap="none" strike="noStrike">
                <a:solidFill>
                  <a:srgbClr val="3C3939"/>
                </a:solidFill>
                <a:latin typeface="Roboto"/>
                <a:ea typeface="Roboto"/>
                <a:cs typeface="Roboto"/>
                <a:sym typeface="Roboto"/>
              </a:rPr>
              <a:t>, for a more comprehensive predictive model.</a:t>
            </a:r>
            <a:endParaRPr b="0" i="0" sz="1550" u="none" cap="none" strike="noStrike">
              <a:solidFill>
                <a:srgbClr val="3C3939"/>
              </a:solidFill>
              <a:latin typeface="Roboto"/>
              <a:ea typeface="Roboto"/>
              <a:cs typeface="Roboto"/>
              <a:sym typeface="Roboto"/>
            </a:endParaRPr>
          </a:p>
          <a:p>
            <a:pPr indent="-327025" lvl="0" marL="457200" rtl="0" algn="l">
              <a:lnSpc>
                <a:spcPct val="164516"/>
              </a:lnSpc>
              <a:spcBef>
                <a:spcPts val="0"/>
              </a:spcBef>
              <a:spcAft>
                <a:spcPts val="0"/>
              </a:spcAft>
              <a:buClr>
                <a:srgbClr val="3C3939"/>
              </a:buClr>
              <a:buSzPts val="1550"/>
              <a:buFont typeface="Roboto"/>
              <a:buChar char="●"/>
            </a:pPr>
            <a:r>
              <a:rPr lang="en-US" sz="1550">
                <a:solidFill>
                  <a:srgbClr val="3C3939"/>
                </a:solidFill>
                <a:latin typeface="Roboto"/>
                <a:ea typeface="Roboto"/>
                <a:cs typeface="Roboto"/>
                <a:sym typeface="Roboto"/>
              </a:rPr>
              <a:t>Explore advanced algorithms like </a:t>
            </a:r>
            <a:r>
              <a:rPr b="1" lang="en-US" sz="1550">
                <a:solidFill>
                  <a:srgbClr val="3C3939"/>
                </a:solidFill>
                <a:latin typeface="Roboto"/>
                <a:ea typeface="Roboto"/>
                <a:cs typeface="Roboto"/>
                <a:sym typeface="Roboto"/>
              </a:rPr>
              <a:t>XGBoost</a:t>
            </a:r>
            <a:r>
              <a:rPr lang="en-US" sz="1550">
                <a:solidFill>
                  <a:srgbClr val="3C3939"/>
                </a:solidFill>
                <a:latin typeface="Roboto"/>
                <a:ea typeface="Roboto"/>
                <a:cs typeface="Roboto"/>
                <a:sym typeface="Roboto"/>
              </a:rPr>
              <a:t> and rigorous </a:t>
            </a:r>
            <a:r>
              <a:rPr b="1" lang="en-US" sz="1550">
                <a:solidFill>
                  <a:srgbClr val="3C3939"/>
                </a:solidFill>
                <a:latin typeface="Roboto"/>
                <a:ea typeface="Roboto"/>
                <a:cs typeface="Roboto"/>
                <a:sym typeface="Roboto"/>
              </a:rPr>
              <a:t>cross-validation</a:t>
            </a:r>
            <a:r>
              <a:rPr lang="en-US" sz="1550">
                <a:solidFill>
                  <a:srgbClr val="3C3939"/>
                </a:solidFill>
                <a:latin typeface="Roboto"/>
                <a:ea typeface="Roboto"/>
                <a:cs typeface="Roboto"/>
                <a:sym typeface="Roboto"/>
              </a:rPr>
              <a:t> techniques to further boost accuracy and model robustness.</a:t>
            </a:r>
            <a:endParaRPr sz="1550">
              <a:solidFill>
                <a:srgbClr val="3C3939"/>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